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338" r:id="rId2"/>
    <p:sldId id="259" r:id="rId3"/>
    <p:sldId id="329" r:id="rId4"/>
    <p:sldId id="326" r:id="rId5"/>
    <p:sldId id="311" r:id="rId6"/>
    <p:sldId id="352" r:id="rId7"/>
    <p:sldId id="336" r:id="rId8"/>
    <p:sldId id="337" r:id="rId9"/>
    <p:sldId id="335" r:id="rId10"/>
    <p:sldId id="360" r:id="rId11"/>
    <p:sldId id="312" r:id="rId12"/>
    <p:sldId id="313" r:id="rId13"/>
    <p:sldId id="345" r:id="rId14"/>
    <p:sldId id="334" r:id="rId15"/>
    <p:sldId id="315" r:id="rId16"/>
    <p:sldId id="316" r:id="rId17"/>
    <p:sldId id="349" r:id="rId18"/>
    <p:sldId id="366" r:id="rId19"/>
    <p:sldId id="317" r:id="rId20"/>
    <p:sldId id="296" r:id="rId21"/>
    <p:sldId id="328" r:id="rId22"/>
    <p:sldId id="303" r:id="rId23"/>
    <p:sldId id="388" r:id="rId24"/>
    <p:sldId id="385" r:id="rId25"/>
    <p:sldId id="387" r:id="rId26"/>
    <p:sldId id="398" r:id="rId27"/>
    <p:sldId id="399" r:id="rId28"/>
    <p:sldId id="400" r:id="rId29"/>
    <p:sldId id="368" r:id="rId30"/>
    <p:sldId id="380" r:id="rId31"/>
    <p:sldId id="369" r:id="rId32"/>
    <p:sldId id="370" r:id="rId33"/>
    <p:sldId id="371" r:id="rId34"/>
    <p:sldId id="373" r:id="rId35"/>
    <p:sldId id="374" r:id="rId36"/>
    <p:sldId id="375" r:id="rId37"/>
    <p:sldId id="376" r:id="rId38"/>
    <p:sldId id="372" r:id="rId39"/>
    <p:sldId id="364" r:id="rId40"/>
    <p:sldId id="396" r:id="rId41"/>
    <p:sldId id="389" r:id="rId42"/>
    <p:sldId id="377" r:id="rId43"/>
    <p:sldId id="379" r:id="rId44"/>
    <p:sldId id="358" r:id="rId45"/>
    <p:sldId id="394" r:id="rId46"/>
    <p:sldId id="363" r:id="rId47"/>
    <p:sldId id="392" r:id="rId48"/>
    <p:sldId id="390" r:id="rId49"/>
    <p:sldId id="391" r:id="rId50"/>
    <p:sldId id="393" r:id="rId51"/>
  </p:sldIdLst>
  <p:sldSz cx="10058400" cy="6702425"/>
  <p:notesSz cx="6985000" cy="9282113"/>
  <p:defaultTextStyle>
    <a:defPPr>
      <a:defRPr lang="en-US"/>
    </a:defPPr>
    <a:lvl1pPr algn="l" rtl="0" eaLnBrk="0" fontAlgn="base" hangingPunct="0">
      <a:spcBef>
        <a:spcPct val="0"/>
      </a:spcBef>
      <a:spcAft>
        <a:spcPct val="0"/>
      </a:spcAft>
      <a:defRPr sz="2000" b="1" kern="1200">
        <a:solidFill>
          <a:srgbClr val="FFFF66"/>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rgbClr val="FFFF66"/>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rgbClr val="FFFF66"/>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rgbClr val="FFFF66"/>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rgbClr val="FFFF66"/>
        </a:solidFill>
        <a:latin typeface="Arial" panose="020B0604020202020204" pitchFamily="34" charset="0"/>
        <a:ea typeface="+mn-ea"/>
        <a:cs typeface="+mn-cs"/>
      </a:defRPr>
    </a:lvl5pPr>
    <a:lvl6pPr marL="2286000" algn="l" defTabSz="914400" rtl="0" eaLnBrk="1" latinLnBrk="0" hangingPunct="1">
      <a:defRPr sz="2000" b="1" kern="1200">
        <a:solidFill>
          <a:srgbClr val="FFFF66"/>
        </a:solidFill>
        <a:latin typeface="Arial" panose="020B0604020202020204" pitchFamily="34" charset="0"/>
        <a:ea typeface="+mn-ea"/>
        <a:cs typeface="+mn-cs"/>
      </a:defRPr>
    </a:lvl6pPr>
    <a:lvl7pPr marL="2743200" algn="l" defTabSz="914400" rtl="0" eaLnBrk="1" latinLnBrk="0" hangingPunct="1">
      <a:defRPr sz="2000" b="1" kern="1200">
        <a:solidFill>
          <a:srgbClr val="FFFF66"/>
        </a:solidFill>
        <a:latin typeface="Arial" panose="020B0604020202020204" pitchFamily="34" charset="0"/>
        <a:ea typeface="+mn-ea"/>
        <a:cs typeface="+mn-cs"/>
      </a:defRPr>
    </a:lvl7pPr>
    <a:lvl8pPr marL="3200400" algn="l" defTabSz="914400" rtl="0" eaLnBrk="1" latinLnBrk="0" hangingPunct="1">
      <a:defRPr sz="2000" b="1" kern="1200">
        <a:solidFill>
          <a:srgbClr val="FFFF66"/>
        </a:solidFill>
        <a:latin typeface="Arial" panose="020B0604020202020204" pitchFamily="34" charset="0"/>
        <a:ea typeface="+mn-ea"/>
        <a:cs typeface="+mn-cs"/>
      </a:defRPr>
    </a:lvl8pPr>
    <a:lvl9pPr marL="3657600" algn="l" defTabSz="914400" rtl="0" eaLnBrk="1" latinLnBrk="0" hangingPunct="1">
      <a:defRPr sz="2000" b="1" kern="1200">
        <a:solidFill>
          <a:srgbClr val="FFFF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3168">
          <p15:clr>
            <a:srgbClr val="A4A3A4"/>
          </p15:clr>
        </p15:guide>
      </p15:sldGuideLst>
    </p:ext>
    <p:ext uri="{2D200454-40CA-4A62-9FC3-DE9A4176ACB9}">
      <p15:notesGuideLst xmlns:p15="http://schemas.microsoft.com/office/powerpoint/2012/main">
        <p15:guide id="1" orient="horz" pos="2923">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FF"/>
    <a:srgbClr val="FF6600"/>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57" autoAdjust="0"/>
    <p:restoredTop sz="91517" autoAdjust="0"/>
  </p:normalViewPr>
  <p:slideViewPr>
    <p:cSldViewPr>
      <p:cViewPr varScale="1">
        <p:scale>
          <a:sx n="86" d="100"/>
          <a:sy n="86" d="100"/>
        </p:scale>
        <p:origin x="108" y="570"/>
      </p:cViewPr>
      <p:guideLst>
        <p:guide orient="horz" pos="2112"/>
        <p:guide pos="3168"/>
      </p:guideLst>
    </p:cSldViewPr>
  </p:slideViewPr>
  <p:outlineViewPr>
    <p:cViewPr>
      <p:scale>
        <a:sx n="50" d="100"/>
        <a:sy n="50" d="100"/>
      </p:scale>
      <p:origin x="0" y="-15648"/>
    </p:cViewPr>
  </p:outlineViewPr>
  <p:notesTextViewPr>
    <p:cViewPr>
      <p:scale>
        <a:sx n="3" d="2"/>
        <a:sy n="3" d="2"/>
      </p:scale>
      <p:origin x="0" y="0"/>
    </p:cViewPr>
  </p:notesTextViewPr>
  <p:sorterViewPr>
    <p:cViewPr>
      <p:scale>
        <a:sx n="102" d="100"/>
        <a:sy n="102" d="100"/>
      </p:scale>
      <p:origin x="0" y="-10260"/>
    </p:cViewPr>
  </p:sorterViewPr>
  <p:notesViewPr>
    <p:cSldViewPr>
      <p:cViewPr varScale="1">
        <p:scale>
          <a:sx n="60" d="100"/>
          <a:sy n="60" d="100"/>
        </p:scale>
        <p:origin x="-1698" y="-66"/>
      </p:cViewPr>
      <p:guideLst>
        <p:guide orient="horz" pos="2923"/>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4DFC83B-9FF4-42F5-B762-B00D55E2AE7F}"/>
              </a:ext>
            </a:extLst>
          </p:cNvPr>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b="0">
                <a:solidFill>
                  <a:schemeClr val="bg1"/>
                </a:solidFill>
                <a:latin typeface="Arial" charset="0"/>
              </a:defRPr>
            </a:lvl1pPr>
          </a:lstStyle>
          <a:p>
            <a:pPr>
              <a:defRPr/>
            </a:pPr>
            <a:endParaRPr lang="en-US"/>
          </a:p>
        </p:txBody>
      </p:sp>
      <p:sp>
        <p:nvSpPr>
          <p:cNvPr id="122883" name="Rectangle 3">
            <a:extLst>
              <a:ext uri="{FF2B5EF4-FFF2-40B4-BE49-F238E27FC236}">
                <a16:creationId xmlns:a16="http://schemas.microsoft.com/office/drawing/2014/main" id="{70E53316-04FB-4CEB-8CE1-C7E5879147F6}"/>
              </a:ext>
            </a:extLst>
          </p:cNvPr>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b="0">
                <a:solidFill>
                  <a:schemeClr val="bg1"/>
                </a:solidFill>
                <a:latin typeface="Arial" charset="0"/>
              </a:defRPr>
            </a:lvl1pPr>
          </a:lstStyle>
          <a:p>
            <a:pPr>
              <a:defRPr/>
            </a:pPr>
            <a:endParaRPr lang="en-US"/>
          </a:p>
        </p:txBody>
      </p:sp>
      <p:sp>
        <p:nvSpPr>
          <p:cNvPr id="122884" name="Rectangle 4">
            <a:extLst>
              <a:ext uri="{FF2B5EF4-FFF2-40B4-BE49-F238E27FC236}">
                <a16:creationId xmlns:a16="http://schemas.microsoft.com/office/drawing/2014/main" id="{BF88C224-5FB4-4FA9-88E3-F27D8C9D90F2}"/>
              </a:ext>
            </a:extLst>
          </p:cNvPr>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b="0">
                <a:solidFill>
                  <a:schemeClr val="bg1"/>
                </a:solidFill>
                <a:latin typeface="Arial" charset="0"/>
              </a:defRPr>
            </a:lvl1pPr>
          </a:lstStyle>
          <a:p>
            <a:pPr>
              <a:defRPr/>
            </a:pPr>
            <a:endParaRPr lang="en-US"/>
          </a:p>
        </p:txBody>
      </p:sp>
      <p:sp>
        <p:nvSpPr>
          <p:cNvPr id="122885" name="Rectangle 5">
            <a:extLst>
              <a:ext uri="{FF2B5EF4-FFF2-40B4-BE49-F238E27FC236}">
                <a16:creationId xmlns:a16="http://schemas.microsoft.com/office/drawing/2014/main" id="{8B52CF98-9CD8-4104-A190-28406CA14C54}"/>
              </a:ext>
            </a:extLst>
          </p:cNvPr>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b="0">
                <a:solidFill>
                  <a:schemeClr val="bg1"/>
                </a:solidFill>
              </a:defRPr>
            </a:lvl1pPr>
          </a:lstStyle>
          <a:p>
            <a:pPr>
              <a:defRPr/>
            </a:pPr>
            <a:fld id="{500F2DB9-02CE-4585-B326-F3A5050A6E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1479A7-7DF2-4C1B-9FEE-D170BE6F74BC}"/>
              </a:ext>
            </a:extLst>
          </p:cNvPr>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b="0">
                <a:solidFill>
                  <a:schemeClr val="bg1"/>
                </a:solidFill>
                <a:latin typeface="Arial" charset="0"/>
              </a:defRPr>
            </a:lvl1pPr>
          </a:lstStyle>
          <a:p>
            <a:pPr>
              <a:defRPr/>
            </a:pPr>
            <a:endParaRPr lang="en-US"/>
          </a:p>
        </p:txBody>
      </p:sp>
      <p:sp>
        <p:nvSpPr>
          <p:cNvPr id="11267" name="Rectangle 3">
            <a:extLst>
              <a:ext uri="{FF2B5EF4-FFF2-40B4-BE49-F238E27FC236}">
                <a16:creationId xmlns:a16="http://schemas.microsoft.com/office/drawing/2014/main" id="{288883B1-B49E-412C-A1A6-56CC88A2F1EE}"/>
              </a:ext>
            </a:extLst>
          </p:cNvPr>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b="0">
                <a:solidFill>
                  <a:schemeClr val="bg1"/>
                </a:solidFill>
                <a:latin typeface="Arial" charset="0"/>
              </a:defRPr>
            </a:lvl1pPr>
          </a:lstStyle>
          <a:p>
            <a:pPr>
              <a:defRPr/>
            </a:pPr>
            <a:endParaRPr lang="en-US"/>
          </a:p>
        </p:txBody>
      </p:sp>
      <p:sp>
        <p:nvSpPr>
          <p:cNvPr id="2052" name="Rectangle 4">
            <a:extLst>
              <a:ext uri="{FF2B5EF4-FFF2-40B4-BE49-F238E27FC236}">
                <a16:creationId xmlns:a16="http://schemas.microsoft.com/office/drawing/2014/main" id="{B1479418-D5B1-459C-8F87-51130E35BC65}"/>
              </a:ext>
            </a:extLst>
          </p:cNvPr>
          <p:cNvSpPr>
            <a:spLocks noGrp="1" noRot="1" noChangeAspect="1" noChangeArrowheads="1" noTextEdit="1"/>
          </p:cNvSpPr>
          <p:nvPr>
            <p:ph type="sldImg" idx="2"/>
          </p:nvPr>
        </p:nvSpPr>
        <p:spPr bwMode="auto">
          <a:xfrm>
            <a:off x="838200" y="685800"/>
            <a:ext cx="52578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06F192CC-46C5-4C7A-A7AF-8D484C164CF9}"/>
              </a:ext>
            </a:extLst>
          </p:cNvPr>
          <p:cNvSpPr>
            <a:spLocks noGrp="1" noChangeArrowheads="1"/>
          </p:cNvSpPr>
          <p:nvPr>
            <p:ph type="body" sz="quarter" idx="3"/>
          </p:nvPr>
        </p:nvSpPr>
        <p:spPr bwMode="auto">
          <a:xfrm>
            <a:off x="914400" y="4419600"/>
            <a:ext cx="5105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70CFC8D2-33CE-443A-876C-728ECE0ED1FD}"/>
              </a:ext>
            </a:extLst>
          </p:cNvPr>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b="0">
                <a:solidFill>
                  <a:schemeClr val="bg1"/>
                </a:solidFill>
                <a:latin typeface="Arial" charset="0"/>
              </a:defRPr>
            </a:lvl1pPr>
          </a:lstStyle>
          <a:p>
            <a:pPr>
              <a:defRPr/>
            </a:pPr>
            <a:endParaRPr lang="en-US"/>
          </a:p>
        </p:txBody>
      </p:sp>
      <p:sp>
        <p:nvSpPr>
          <p:cNvPr id="11271" name="Rectangle 7">
            <a:extLst>
              <a:ext uri="{FF2B5EF4-FFF2-40B4-BE49-F238E27FC236}">
                <a16:creationId xmlns:a16="http://schemas.microsoft.com/office/drawing/2014/main" id="{833F062A-0EE4-49FE-B1AF-97B16E6F23E2}"/>
              </a:ext>
            </a:extLst>
          </p:cNvPr>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b="0">
                <a:solidFill>
                  <a:schemeClr val="bg1"/>
                </a:solidFill>
              </a:defRPr>
            </a:lvl1pPr>
          </a:lstStyle>
          <a:p>
            <a:pPr>
              <a:defRPr/>
            </a:pPr>
            <a:fld id="{E22ECDEC-E4EF-4A15-A886-0E1ADA7D11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2ECDEC-E4EF-4A15-A886-0E1ADA7D11D1}" type="slidenum">
              <a:rPr lang="en-US" altLang="en-US" smtClean="0"/>
              <a:pPr>
                <a:defRPr/>
              </a:pPr>
              <a:t>3</a:t>
            </a:fld>
            <a:endParaRPr lang="en-US" altLang="en-US"/>
          </a:p>
        </p:txBody>
      </p:sp>
    </p:spTree>
    <p:extLst>
      <p:ext uri="{BB962C8B-B14F-4D97-AF65-F5344CB8AC3E}">
        <p14:creationId xmlns:p14="http://schemas.microsoft.com/office/powerpoint/2010/main" val="235459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2ECDEC-E4EF-4A15-A886-0E1ADA7D11D1}" type="slidenum">
              <a:rPr lang="en-US" altLang="en-US" smtClean="0"/>
              <a:pPr>
                <a:defRPr/>
              </a:pPr>
              <a:t>7</a:t>
            </a:fld>
            <a:endParaRPr lang="en-US" altLang="en-US"/>
          </a:p>
        </p:txBody>
      </p:sp>
    </p:spTree>
    <p:extLst>
      <p:ext uri="{BB962C8B-B14F-4D97-AF65-F5344CB8AC3E}">
        <p14:creationId xmlns:p14="http://schemas.microsoft.com/office/powerpoint/2010/main" val="184292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p:spPr>
        <p:txBody>
          <a:bodyPr/>
          <a:lstStyle/>
          <a:p>
            <a:r>
              <a:rPr lang="en-US"/>
              <a:t>Click to edit Master title style</a:t>
            </a:r>
          </a:p>
        </p:txBody>
      </p:sp>
      <p:sp>
        <p:nvSpPr>
          <p:cNvPr id="3" name="Subtitle 2"/>
          <p:cNvSpPr>
            <a:spLocks noGrp="1"/>
          </p:cNvSpPr>
          <p:nvPr>
            <p:ph type="subTitle" idx="1"/>
          </p:nvPr>
        </p:nvSpPr>
        <p:spPr>
          <a:xfrm>
            <a:off x="1508125" y="3797300"/>
            <a:ext cx="7042150"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1E4716-FC40-49CF-830C-BC9CDE1B5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AB33D3-C3A7-4E67-A09D-647189A5EF6C}"/>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6" name="Rectangle 6">
            <a:extLst>
              <a:ext uri="{FF2B5EF4-FFF2-40B4-BE49-F238E27FC236}">
                <a16:creationId xmlns:a16="http://schemas.microsoft.com/office/drawing/2014/main" id="{D4EE097C-E1D2-458B-8AD8-6B2CC137E750}"/>
              </a:ext>
            </a:extLst>
          </p:cNvPr>
          <p:cNvSpPr>
            <a:spLocks noGrp="1" noChangeArrowheads="1"/>
          </p:cNvSpPr>
          <p:nvPr>
            <p:ph type="sldNum" sz="quarter" idx="12"/>
          </p:nvPr>
        </p:nvSpPr>
        <p:spPr>
          <a:ln/>
        </p:spPr>
        <p:txBody>
          <a:bodyPr/>
          <a:lstStyle>
            <a:lvl1pPr>
              <a:defRPr/>
            </a:lvl1pPr>
          </a:lstStyle>
          <a:p>
            <a:pPr>
              <a:defRPr/>
            </a:pPr>
            <a:fld id="{4D67BDA7-56DD-460F-8DDC-F3CED8AB16EF}" type="slidenum">
              <a:rPr lang="en-US" altLang="en-US"/>
              <a:pPr>
                <a:defRPr/>
              </a:pPr>
              <a:t>‹#›</a:t>
            </a:fld>
            <a:endParaRPr lang="en-US" altLang="en-US"/>
          </a:p>
        </p:txBody>
      </p:sp>
    </p:spTree>
    <p:extLst>
      <p:ext uri="{BB962C8B-B14F-4D97-AF65-F5344CB8AC3E}">
        <p14:creationId xmlns:p14="http://schemas.microsoft.com/office/powerpoint/2010/main" val="378916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712548-7FBB-4994-A495-11C6794236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864CDE-57E0-4564-9721-9CF17ED0C579}"/>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6" name="Rectangle 6">
            <a:extLst>
              <a:ext uri="{FF2B5EF4-FFF2-40B4-BE49-F238E27FC236}">
                <a16:creationId xmlns:a16="http://schemas.microsoft.com/office/drawing/2014/main" id="{45F59AAD-0F6F-4D8C-AAF3-6A04A961DDB7}"/>
              </a:ext>
            </a:extLst>
          </p:cNvPr>
          <p:cNvSpPr>
            <a:spLocks noGrp="1" noChangeArrowheads="1"/>
          </p:cNvSpPr>
          <p:nvPr>
            <p:ph type="sldNum" sz="quarter" idx="12"/>
          </p:nvPr>
        </p:nvSpPr>
        <p:spPr>
          <a:ln/>
        </p:spPr>
        <p:txBody>
          <a:bodyPr/>
          <a:lstStyle>
            <a:lvl1pPr>
              <a:defRPr/>
            </a:lvl1pPr>
          </a:lstStyle>
          <a:p>
            <a:pPr>
              <a:defRPr/>
            </a:pPr>
            <a:fld id="{DF34B413-8C3D-49E9-932C-DC48E9C781A2}" type="slidenum">
              <a:rPr lang="en-US" altLang="en-US"/>
              <a:pPr>
                <a:defRPr/>
              </a:pPr>
              <a:t>‹#›</a:t>
            </a:fld>
            <a:endParaRPr lang="en-US" altLang="en-US"/>
          </a:p>
        </p:txBody>
      </p:sp>
    </p:spTree>
    <p:extLst>
      <p:ext uri="{BB962C8B-B14F-4D97-AF65-F5344CB8AC3E}">
        <p14:creationId xmlns:p14="http://schemas.microsoft.com/office/powerpoint/2010/main" val="372339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563" y="595313"/>
            <a:ext cx="2136775" cy="536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595313"/>
            <a:ext cx="6261100" cy="536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406F6F-72BF-4E74-BBAF-814AAD0EC8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FDAAAF-5978-4352-A8A8-7E1A8D6ED66A}"/>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6" name="Rectangle 6">
            <a:extLst>
              <a:ext uri="{FF2B5EF4-FFF2-40B4-BE49-F238E27FC236}">
                <a16:creationId xmlns:a16="http://schemas.microsoft.com/office/drawing/2014/main" id="{7BE7FE24-4BF1-4F63-90C0-CBC2F90655F8}"/>
              </a:ext>
            </a:extLst>
          </p:cNvPr>
          <p:cNvSpPr>
            <a:spLocks noGrp="1" noChangeArrowheads="1"/>
          </p:cNvSpPr>
          <p:nvPr>
            <p:ph type="sldNum" sz="quarter" idx="12"/>
          </p:nvPr>
        </p:nvSpPr>
        <p:spPr>
          <a:ln/>
        </p:spPr>
        <p:txBody>
          <a:bodyPr/>
          <a:lstStyle>
            <a:lvl1pPr>
              <a:defRPr/>
            </a:lvl1pPr>
          </a:lstStyle>
          <a:p>
            <a:pPr>
              <a:defRPr/>
            </a:pPr>
            <a:fld id="{49E85578-45A7-475B-8FD0-F8590A44F254}" type="slidenum">
              <a:rPr lang="en-US" altLang="en-US"/>
              <a:pPr>
                <a:defRPr/>
              </a:pPr>
              <a:t>‹#›</a:t>
            </a:fld>
            <a:endParaRPr lang="en-US" altLang="en-US"/>
          </a:p>
        </p:txBody>
      </p:sp>
    </p:spTree>
    <p:extLst>
      <p:ext uri="{BB962C8B-B14F-4D97-AF65-F5344CB8AC3E}">
        <p14:creationId xmlns:p14="http://schemas.microsoft.com/office/powerpoint/2010/main" val="239046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D54EEF-229D-4C3C-A42B-7CCA752F87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4D0AFC-9B47-4AB8-AEB7-6B355D20C9DF}"/>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6" name="Rectangle 6">
            <a:extLst>
              <a:ext uri="{FF2B5EF4-FFF2-40B4-BE49-F238E27FC236}">
                <a16:creationId xmlns:a16="http://schemas.microsoft.com/office/drawing/2014/main" id="{CFD1A5C9-B870-494E-9E8E-3EFB5402BE7D}"/>
              </a:ext>
            </a:extLst>
          </p:cNvPr>
          <p:cNvSpPr>
            <a:spLocks noGrp="1" noChangeArrowheads="1"/>
          </p:cNvSpPr>
          <p:nvPr>
            <p:ph type="sldNum" sz="quarter" idx="12"/>
          </p:nvPr>
        </p:nvSpPr>
        <p:spPr>
          <a:ln/>
        </p:spPr>
        <p:txBody>
          <a:bodyPr/>
          <a:lstStyle>
            <a:lvl1pPr>
              <a:defRPr/>
            </a:lvl1pPr>
          </a:lstStyle>
          <a:p>
            <a:pPr>
              <a:defRPr/>
            </a:pPr>
            <a:fld id="{BE711FD1-3A22-47A6-A58D-5B0C1A140641}" type="slidenum">
              <a:rPr lang="en-US" altLang="en-US"/>
              <a:pPr>
                <a:defRPr/>
              </a:pPr>
              <a:t>‹#›</a:t>
            </a:fld>
            <a:endParaRPr lang="en-US" altLang="en-US"/>
          </a:p>
        </p:txBody>
      </p:sp>
    </p:spTree>
    <p:extLst>
      <p:ext uri="{BB962C8B-B14F-4D97-AF65-F5344CB8AC3E}">
        <p14:creationId xmlns:p14="http://schemas.microsoft.com/office/powerpoint/2010/main" val="37070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2840038"/>
            <a:ext cx="8548687"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E38F973-2EB3-4923-A561-D427090168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D66AF7-5A1A-4331-B42E-A8412C94ED25}"/>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6" name="Rectangle 6">
            <a:extLst>
              <a:ext uri="{FF2B5EF4-FFF2-40B4-BE49-F238E27FC236}">
                <a16:creationId xmlns:a16="http://schemas.microsoft.com/office/drawing/2014/main" id="{E62DF8A1-0EAF-4901-971B-A6E87DA9A796}"/>
              </a:ext>
            </a:extLst>
          </p:cNvPr>
          <p:cNvSpPr>
            <a:spLocks noGrp="1" noChangeArrowheads="1"/>
          </p:cNvSpPr>
          <p:nvPr>
            <p:ph type="sldNum" sz="quarter" idx="12"/>
          </p:nvPr>
        </p:nvSpPr>
        <p:spPr>
          <a:ln/>
        </p:spPr>
        <p:txBody>
          <a:bodyPr/>
          <a:lstStyle>
            <a:lvl1pPr>
              <a:defRPr/>
            </a:lvl1pPr>
          </a:lstStyle>
          <a:p>
            <a:pPr>
              <a:defRPr/>
            </a:pPr>
            <a:fld id="{704293B9-F62F-4816-9468-9714B090DE33}" type="slidenum">
              <a:rPr lang="en-US" altLang="en-US"/>
              <a:pPr>
                <a:defRPr/>
              </a:pPr>
              <a:t>‹#›</a:t>
            </a:fld>
            <a:endParaRPr lang="en-US" altLang="en-US"/>
          </a:p>
        </p:txBody>
      </p:sp>
    </p:spTree>
    <p:extLst>
      <p:ext uri="{BB962C8B-B14F-4D97-AF65-F5344CB8AC3E}">
        <p14:creationId xmlns:p14="http://schemas.microsoft.com/office/powerpoint/2010/main" val="46774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36750"/>
            <a:ext cx="4198937" cy="402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36750"/>
            <a:ext cx="4198938" cy="402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02CACAF-360F-49AA-A190-D954B60B30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DEB5E7-FC98-4E64-9CEF-7221410F826D}"/>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7" name="Rectangle 6">
            <a:extLst>
              <a:ext uri="{FF2B5EF4-FFF2-40B4-BE49-F238E27FC236}">
                <a16:creationId xmlns:a16="http://schemas.microsoft.com/office/drawing/2014/main" id="{B7413810-C89E-4B2E-B637-AC7A900E1787}"/>
              </a:ext>
            </a:extLst>
          </p:cNvPr>
          <p:cNvSpPr>
            <a:spLocks noGrp="1" noChangeArrowheads="1"/>
          </p:cNvSpPr>
          <p:nvPr>
            <p:ph type="sldNum" sz="quarter" idx="12"/>
          </p:nvPr>
        </p:nvSpPr>
        <p:spPr>
          <a:ln/>
        </p:spPr>
        <p:txBody>
          <a:bodyPr/>
          <a:lstStyle>
            <a:lvl1pPr>
              <a:defRPr/>
            </a:lvl1pPr>
          </a:lstStyle>
          <a:p>
            <a:pPr>
              <a:defRPr/>
            </a:pPr>
            <a:fld id="{F0B287C2-9114-4E7D-84F2-ECB8B5905CEE}" type="slidenum">
              <a:rPr lang="en-US" altLang="en-US"/>
              <a:pPr>
                <a:defRPr/>
              </a:pPr>
              <a:t>‹#›</a:t>
            </a:fld>
            <a:endParaRPr lang="en-US" altLang="en-US"/>
          </a:p>
        </p:txBody>
      </p:sp>
    </p:spTree>
    <p:extLst>
      <p:ext uri="{BB962C8B-B14F-4D97-AF65-F5344CB8AC3E}">
        <p14:creationId xmlns:p14="http://schemas.microsoft.com/office/powerpoint/2010/main" val="234930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500188"/>
            <a:ext cx="4443412"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125663"/>
            <a:ext cx="4443412"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500188"/>
            <a:ext cx="4445000"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125663"/>
            <a:ext cx="44450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C8AB6B-98CD-468A-ADEB-572818D99B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C5CBFAC-2C85-4F74-9F27-A66BD1671F50}"/>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9" name="Rectangle 6">
            <a:extLst>
              <a:ext uri="{FF2B5EF4-FFF2-40B4-BE49-F238E27FC236}">
                <a16:creationId xmlns:a16="http://schemas.microsoft.com/office/drawing/2014/main" id="{ABD42F80-17B0-40BA-BB7F-A532935121F6}"/>
              </a:ext>
            </a:extLst>
          </p:cNvPr>
          <p:cNvSpPr>
            <a:spLocks noGrp="1" noChangeArrowheads="1"/>
          </p:cNvSpPr>
          <p:nvPr>
            <p:ph type="sldNum" sz="quarter" idx="12"/>
          </p:nvPr>
        </p:nvSpPr>
        <p:spPr>
          <a:ln/>
        </p:spPr>
        <p:txBody>
          <a:bodyPr/>
          <a:lstStyle>
            <a:lvl1pPr>
              <a:defRPr/>
            </a:lvl1pPr>
          </a:lstStyle>
          <a:p>
            <a:pPr>
              <a:defRPr/>
            </a:pPr>
            <a:fld id="{20E811B8-3DFB-43B0-B6F8-A2614F3137ED}" type="slidenum">
              <a:rPr lang="en-US" altLang="en-US"/>
              <a:pPr>
                <a:defRPr/>
              </a:pPr>
              <a:t>‹#›</a:t>
            </a:fld>
            <a:endParaRPr lang="en-US" altLang="en-US"/>
          </a:p>
        </p:txBody>
      </p:sp>
    </p:spTree>
    <p:extLst>
      <p:ext uri="{BB962C8B-B14F-4D97-AF65-F5344CB8AC3E}">
        <p14:creationId xmlns:p14="http://schemas.microsoft.com/office/powerpoint/2010/main" val="102493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C084AC8-28F4-4864-AFEC-D54735EE22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DE2EE51-02E6-43B1-8054-44E7A76A7E03}"/>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5" name="Rectangle 6">
            <a:extLst>
              <a:ext uri="{FF2B5EF4-FFF2-40B4-BE49-F238E27FC236}">
                <a16:creationId xmlns:a16="http://schemas.microsoft.com/office/drawing/2014/main" id="{6942DA0D-D936-41D0-84F1-D1E8832BEA6D}"/>
              </a:ext>
            </a:extLst>
          </p:cNvPr>
          <p:cNvSpPr>
            <a:spLocks noGrp="1" noChangeArrowheads="1"/>
          </p:cNvSpPr>
          <p:nvPr>
            <p:ph type="sldNum" sz="quarter" idx="12"/>
          </p:nvPr>
        </p:nvSpPr>
        <p:spPr>
          <a:ln/>
        </p:spPr>
        <p:txBody>
          <a:bodyPr/>
          <a:lstStyle>
            <a:lvl1pPr>
              <a:defRPr/>
            </a:lvl1pPr>
          </a:lstStyle>
          <a:p>
            <a:pPr>
              <a:defRPr/>
            </a:pPr>
            <a:fld id="{B9EA6D15-133A-4EA7-9AFD-1FCB883DDF37}" type="slidenum">
              <a:rPr lang="en-US" altLang="en-US"/>
              <a:pPr>
                <a:defRPr/>
              </a:pPr>
              <a:t>‹#›</a:t>
            </a:fld>
            <a:endParaRPr lang="en-US" altLang="en-US"/>
          </a:p>
        </p:txBody>
      </p:sp>
    </p:spTree>
    <p:extLst>
      <p:ext uri="{BB962C8B-B14F-4D97-AF65-F5344CB8AC3E}">
        <p14:creationId xmlns:p14="http://schemas.microsoft.com/office/powerpoint/2010/main" val="22076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9B3B99-ADF0-422F-A2D1-4381AA5673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9A54AC-561D-4901-8693-290AAF1ACB32}"/>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4" name="Rectangle 6">
            <a:extLst>
              <a:ext uri="{FF2B5EF4-FFF2-40B4-BE49-F238E27FC236}">
                <a16:creationId xmlns:a16="http://schemas.microsoft.com/office/drawing/2014/main" id="{E8550611-CEC7-4220-879A-90F05339FB6A}"/>
              </a:ext>
            </a:extLst>
          </p:cNvPr>
          <p:cNvSpPr>
            <a:spLocks noGrp="1" noChangeArrowheads="1"/>
          </p:cNvSpPr>
          <p:nvPr>
            <p:ph type="sldNum" sz="quarter" idx="12"/>
          </p:nvPr>
        </p:nvSpPr>
        <p:spPr>
          <a:ln/>
        </p:spPr>
        <p:txBody>
          <a:bodyPr/>
          <a:lstStyle>
            <a:lvl1pPr>
              <a:defRPr/>
            </a:lvl1pPr>
          </a:lstStyle>
          <a:p>
            <a:pPr>
              <a:defRPr/>
            </a:pPr>
            <a:fld id="{EDFEABC0-B436-4C46-8E65-F37601989BA4}" type="slidenum">
              <a:rPr lang="en-US" altLang="en-US"/>
              <a:pPr>
                <a:defRPr/>
              </a:pPr>
              <a:t>‹#›</a:t>
            </a:fld>
            <a:endParaRPr lang="en-US" altLang="en-US"/>
          </a:p>
        </p:txBody>
      </p:sp>
    </p:spTree>
    <p:extLst>
      <p:ext uri="{BB962C8B-B14F-4D97-AF65-F5344CB8AC3E}">
        <p14:creationId xmlns:p14="http://schemas.microsoft.com/office/powerpoint/2010/main" val="19252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266700"/>
            <a:ext cx="56229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401763"/>
            <a:ext cx="3308350"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7DAEEBC-F52D-40A6-862B-FF9F530406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C655C6-2DCB-4B45-BBE9-57BE63C8A577}"/>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7" name="Rectangle 6">
            <a:extLst>
              <a:ext uri="{FF2B5EF4-FFF2-40B4-BE49-F238E27FC236}">
                <a16:creationId xmlns:a16="http://schemas.microsoft.com/office/drawing/2014/main" id="{C46E240D-8E7A-4342-8896-058570DCF1E1}"/>
              </a:ext>
            </a:extLst>
          </p:cNvPr>
          <p:cNvSpPr>
            <a:spLocks noGrp="1" noChangeArrowheads="1"/>
          </p:cNvSpPr>
          <p:nvPr>
            <p:ph type="sldNum" sz="quarter" idx="12"/>
          </p:nvPr>
        </p:nvSpPr>
        <p:spPr>
          <a:ln/>
        </p:spPr>
        <p:txBody>
          <a:bodyPr/>
          <a:lstStyle>
            <a:lvl1pPr>
              <a:defRPr/>
            </a:lvl1pPr>
          </a:lstStyle>
          <a:p>
            <a:pPr>
              <a:defRPr/>
            </a:pPr>
            <a:fld id="{D05B549A-9157-4254-AECD-A4F12D9DD32E}" type="slidenum">
              <a:rPr lang="en-US" altLang="en-US"/>
              <a:pPr>
                <a:defRPr/>
              </a:pPr>
              <a:t>‹#›</a:t>
            </a:fld>
            <a:endParaRPr lang="en-US" altLang="en-US"/>
          </a:p>
        </p:txBody>
      </p:sp>
    </p:spTree>
    <p:extLst>
      <p:ext uri="{BB962C8B-B14F-4D97-AF65-F5344CB8AC3E}">
        <p14:creationId xmlns:p14="http://schemas.microsoft.com/office/powerpoint/2010/main" val="411753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598488"/>
            <a:ext cx="6035675"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5245100"/>
            <a:ext cx="6035675"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9B0ECF-A411-4CAA-BC8B-43A51EE7D3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5FA087-CBF6-40C5-8D33-DD5728F277F0}"/>
              </a:ext>
            </a:extLst>
          </p:cNvPr>
          <p:cNvSpPr>
            <a:spLocks noGrp="1" noChangeArrowheads="1"/>
          </p:cNvSpPr>
          <p:nvPr>
            <p:ph type="ftr" sz="quarter" idx="11"/>
          </p:nvPr>
        </p:nvSpPr>
        <p:spPr>
          <a:ln/>
        </p:spPr>
        <p:txBody>
          <a:bodyPr/>
          <a:lstStyle>
            <a:lvl1pPr>
              <a:defRPr/>
            </a:lvl1pPr>
          </a:lstStyle>
          <a:p>
            <a:pPr>
              <a:defRPr/>
            </a:pPr>
            <a:r>
              <a:rPr lang="en-US"/>
              <a:t>JG-</a:t>
            </a:r>
          </a:p>
        </p:txBody>
      </p:sp>
      <p:sp>
        <p:nvSpPr>
          <p:cNvPr id="7" name="Rectangle 6">
            <a:extLst>
              <a:ext uri="{FF2B5EF4-FFF2-40B4-BE49-F238E27FC236}">
                <a16:creationId xmlns:a16="http://schemas.microsoft.com/office/drawing/2014/main" id="{516F724D-80AC-40C0-8ACE-1920DA720676}"/>
              </a:ext>
            </a:extLst>
          </p:cNvPr>
          <p:cNvSpPr>
            <a:spLocks noGrp="1" noChangeArrowheads="1"/>
          </p:cNvSpPr>
          <p:nvPr>
            <p:ph type="sldNum" sz="quarter" idx="12"/>
          </p:nvPr>
        </p:nvSpPr>
        <p:spPr>
          <a:ln/>
        </p:spPr>
        <p:txBody>
          <a:bodyPr/>
          <a:lstStyle>
            <a:lvl1pPr>
              <a:defRPr/>
            </a:lvl1pPr>
          </a:lstStyle>
          <a:p>
            <a:pPr>
              <a:defRPr/>
            </a:pPr>
            <a:fld id="{35247BA5-F828-4ED7-8259-5DDD7B022C00}" type="slidenum">
              <a:rPr lang="en-US" altLang="en-US"/>
              <a:pPr>
                <a:defRPr/>
              </a:pPr>
              <a:t>‹#›</a:t>
            </a:fld>
            <a:endParaRPr lang="en-US" altLang="en-US"/>
          </a:p>
        </p:txBody>
      </p:sp>
    </p:spTree>
    <p:extLst>
      <p:ext uri="{BB962C8B-B14F-4D97-AF65-F5344CB8AC3E}">
        <p14:creationId xmlns:p14="http://schemas.microsoft.com/office/powerpoint/2010/main" val="390544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4239B1-344B-4F84-9431-433B9A789834}"/>
              </a:ext>
            </a:extLst>
          </p:cNvPr>
          <p:cNvSpPr>
            <a:spLocks noGrp="1" noChangeArrowheads="1"/>
          </p:cNvSpPr>
          <p:nvPr>
            <p:ph type="title"/>
          </p:nvPr>
        </p:nvSpPr>
        <p:spPr bwMode="auto">
          <a:xfrm>
            <a:off x="754063" y="595313"/>
            <a:ext cx="85502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F24969-682C-40B2-96A4-7A136F5FBDD1}"/>
              </a:ext>
            </a:extLst>
          </p:cNvPr>
          <p:cNvSpPr>
            <a:spLocks noGrp="1" noChangeArrowheads="1"/>
          </p:cNvSpPr>
          <p:nvPr>
            <p:ph type="body" idx="1"/>
          </p:nvPr>
        </p:nvSpPr>
        <p:spPr bwMode="auto">
          <a:xfrm>
            <a:off x="754063" y="1936750"/>
            <a:ext cx="8550275"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4678508-29DE-4F75-AE85-320C8A5A6533}"/>
              </a:ext>
            </a:extLst>
          </p:cNvPr>
          <p:cNvSpPr>
            <a:spLocks noGrp="1" noChangeArrowheads="1"/>
          </p:cNvSpPr>
          <p:nvPr>
            <p:ph type="dt" sz="half" idx="2"/>
          </p:nvPr>
        </p:nvSpPr>
        <p:spPr bwMode="auto">
          <a:xfrm>
            <a:off x="754063" y="6107113"/>
            <a:ext cx="2095500" cy="446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400" b="0">
                <a:solidFill>
                  <a:schemeClr val="tx1"/>
                </a:solidFill>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BA7E3D77-A9EE-45CF-BCD4-B5457975BFA3}"/>
              </a:ext>
            </a:extLst>
          </p:cNvPr>
          <p:cNvSpPr>
            <a:spLocks noGrp="1" noChangeArrowheads="1"/>
          </p:cNvSpPr>
          <p:nvPr>
            <p:ph type="ftr" sz="quarter" idx="3"/>
          </p:nvPr>
        </p:nvSpPr>
        <p:spPr bwMode="auto">
          <a:xfrm>
            <a:off x="8389938" y="6030913"/>
            <a:ext cx="677862" cy="446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b="0">
                <a:solidFill>
                  <a:schemeClr val="bg1"/>
                </a:solidFill>
                <a:latin typeface="Arial" charset="0"/>
              </a:defRPr>
            </a:lvl1pPr>
          </a:lstStyle>
          <a:p>
            <a:pPr>
              <a:defRPr/>
            </a:pPr>
            <a:r>
              <a:rPr lang="en-US"/>
              <a:t>JG-</a:t>
            </a:r>
          </a:p>
        </p:txBody>
      </p:sp>
      <p:sp>
        <p:nvSpPr>
          <p:cNvPr id="1030" name="Rectangle 6">
            <a:extLst>
              <a:ext uri="{FF2B5EF4-FFF2-40B4-BE49-F238E27FC236}">
                <a16:creationId xmlns:a16="http://schemas.microsoft.com/office/drawing/2014/main" id="{40BE3BE1-C36F-426C-B398-FE668A19485F}"/>
              </a:ext>
            </a:extLst>
          </p:cNvPr>
          <p:cNvSpPr>
            <a:spLocks noGrp="1" noChangeArrowheads="1"/>
          </p:cNvSpPr>
          <p:nvPr>
            <p:ph type="sldNum" sz="quarter" idx="4"/>
          </p:nvPr>
        </p:nvSpPr>
        <p:spPr bwMode="auto">
          <a:xfrm>
            <a:off x="8915400" y="6030913"/>
            <a:ext cx="388938" cy="446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000" b="0">
                <a:solidFill>
                  <a:schemeClr val="bg1"/>
                </a:solidFill>
              </a:defRPr>
            </a:lvl1pPr>
          </a:lstStyle>
          <a:p>
            <a:pPr>
              <a:defRPr/>
            </a:pPr>
            <a:fld id="{4B7D4047-FEAE-49BB-846E-80792A4205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FFFF66"/>
          </a:solidFill>
          <a:latin typeface="+mj-lt"/>
          <a:ea typeface="+mj-ea"/>
          <a:cs typeface="+mj-cs"/>
        </a:defRPr>
      </a:lvl1pPr>
      <a:lvl2pPr algn="ctr" rtl="0" eaLnBrk="0" fontAlgn="base" hangingPunct="0">
        <a:spcBef>
          <a:spcPct val="0"/>
        </a:spcBef>
        <a:spcAft>
          <a:spcPct val="0"/>
        </a:spcAft>
        <a:defRPr sz="4400">
          <a:solidFill>
            <a:srgbClr val="FFFF66"/>
          </a:solidFill>
          <a:latin typeface="Arial" charset="0"/>
        </a:defRPr>
      </a:lvl2pPr>
      <a:lvl3pPr algn="ctr" rtl="0" eaLnBrk="0" fontAlgn="base" hangingPunct="0">
        <a:spcBef>
          <a:spcPct val="0"/>
        </a:spcBef>
        <a:spcAft>
          <a:spcPct val="0"/>
        </a:spcAft>
        <a:defRPr sz="4400">
          <a:solidFill>
            <a:srgbClr val="FFFF66"/>
          </a:solidFill>
          <a:latin typeface="Arial" charset="0"/>
        </a:defRPr>
      </a:lvl3pPr>
      <a:lvl4pPr algn="ctr" rtl="0" eaLnBrk="0" fontAlgn="base" hangingPunct="0">
        <a:spcBef>
          <a:spcPct val="0"/>
        </a:spcBef>
        <a:spcAft>
          <a:spcPct val="0"/>
        </a:spcAft>
        <a:defRPr sz="4400">
          <a:solidFill>
            <a:srgbClr val="FFFF66"/>
          </a:solidFill>
          <a:latin typeface="Arial" charset="0"/>
        </a:defRPr>
      </a:lvl4pPr>
      <a:lvl5pPr algn="ctr" rtl="0" eaLnBrk="0" fontAlgn="base" hangingPunct="0">
        <a:spcBef>
          <a:spcPct val="0"/>
        </a:spcBef>
        <a:spcAft>
          <a:spcPct val="0"/>
        </a:spcAft>
        <a:defRPr sz="4400">
          <a:solidFill>
            <a:srgbClr val="FFFF66"/>
          </a:solidFill>
          <a:latin typeface="Arial" charset="0"/>
        </a:defRPr>
      </a:lvl5pPr>
      <a:lvl6pPr marL="457200" algn="ctr" rtl="0" eaLnBrk="0" fontAlgn="base" hangingPunct="0">
        <a:spcBef>
          <a:spcPct val="0"/>
        </a:spcBef>
        <a:spcAft>
          <a:spcPct val="0"/>
        </a:spcAft>
        <a:defRPr sz="4400">
          <a:solidFill>
            <a:srgbClr val="FFFF66"/>
          </a:solidFill>
          <a:latin typeface="Arial" charset="0"/>
        </a:defRPr>
      </a:lvl6pPr>
      <a:lvl7pPr marL="914400" algn="ctr" rtl="0" eaLnBrk="0" fontAlgn="base" hangingPunct="0">
        <a:spcBef>
          <a:spcPct val="0"/>
        </a:spcBef>
        <a:spcAft>
          <a:spcPct val="0"/>
        </a:spcAft>
        <a:defRPr sz="4400">
          <a:solidFill>
            <a:srgbClr val="FFFF66"/>
          </a:solidFill>
          <a:latin typeface="Arial" charset="0"/>
        </a:defRPr>
      </a:lvl7pPr>
      <a:lvl8pPr marL="1371600" algn="ctr" rtl="0" eaLnBrk="0" fontAlgn="base" hangingPunct="0">
        <a:spcBef>
          <a:spcPct val="0"/>
        </a:spcBef>
        <a:spcAft>
          <a:spcPct val="0"/>
        </a:spcAft>
        <a:defRPr sz="4400">
          <a:solidFill>
            <a:srgbClr val="FFFF66"/>
          </a:solidFill>
          <a:latin typeface="Arial" charset="0"/>
        </a:defRPr>
      </a:lvl8pPr>
      <a:lvl9pPr marL="1828800" algn="ctr" rtl="0" eaLnBrk="0" fontAlgn="base" hangingPunct="0">
        <a:spcBef>
          <a:spcPct val="0"/>
        </a:spcBef>
        <a:spcAft>
          <a:spcPct val="0"/>
        </a:spcAft>
        <a:defRPr sz="4400">
          <a:solidFill>
            <a:srgbClr val="FFFF66"/>
          </a:solidFill>
          <a:latin typeface="Arial" charset="0"/>
        </a:defRPr>
      </a:lvl9pPr>
    </p:titleStyle>
    <p:bodyStyle>
      <a:lvl1pPr marL="342900" indent="-342900" algn="l" rtl="0" eaLnBrk="0" fontAlgn="base" hangingPunct="0">
        <a:spcBef>
          <a:spcPct val="50000"/>
        </a:spcBef>
        <a:spcAft>
          <a:spcPct val="0"/>
        </a:spcAft>
        <a:buClr>
          <a:srgbClr val="FF6600"/>
        </a:buClr>
        <a:buSzPct val="145000"/>
        <a:buFont typeface="Symbol" panose="05050102010706020507" pitchFamily="18" charset="2"/>
        <a:buChar char="·"/>
        <a:defRPr sz="3200">
          <a:solidFill>
            <a:schemeClr val="bg1"/>
          </a:solidFill>
          <a:latin typeface="+mn-lt"/>
          <a:ea typeface="+mn-ea"/>
          <a:cs typeface="+mn-cs"/>
        </a:defRPr>
      </a:lvl1pPr>
      <a:lvl2pPr marL="742950" indent="-285750" algn="l" rtl="0" eaLnBrk="0" fontAlgn="base" hangingPunct="0">
        <a:spcBef>
          <a:spcPct val="1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eaLnBrk="0" fontAlgn="base" hangingPunct="0">
        <a:spcBef>
          <a:spcPct val="20000"/>
        </a:spcBef>
        <a:spcAft>
          <a:spcPct val="0"/>
        </a:spcAft>
        <a:buChar char="»"/>
        <a:defRPr sz="3200">
          <a:solidFill>
            <a:schemeClr val="bg1"/>
          </a:solidFill>
          <a:latin typeface="+mn-lt"/>
        </a:defRPr>
      </a:lvl6pPr>
      <a:lvl7pPr marL="2971800" indent="-228600" algn="l" rtl="0" eaLnBrk="0" fontAlgn="base" hangingPunct="0">
        <a:spcBef>
          <a:spcPct val="20000"/>
        </a:spcBef>
        <a:spcAft>
          <a:spcPct val="0"/>
        </a:spcAft>
        <a:buChar char="»"/>
        <a:defRPr sz="3200">
          <a:solidFill>
            <a:schemeClr val="bg1"/>
          </a:solidFill>
          <a:latin typeface="+mn-lt"/>
        </a:defRPr>
      </a:lvl7pPr>
      <a:lvl8pPr marL="3429000" indent="-228600" algn="l" rtl="0" eaLnBrk="0" fontAlgn="base" hangingPunct="0">
        <a:spcBef>
          <a:spcPct val="20000"/>
        </a:spcBef>
        <a:spcAft>
          <a:spcPct val="0"/>
        </a:spcAft>
        <a:buChar char="»"/>
        <a:defRPr sz="3200">
          <a:solidFill>
            <a:schemeClr val="bg1"/>
          </a:solidFill>
          <a:latin typeface="+mn-lt"/>
        </a:defRPr>
      </a:lvl8pPr>
      <a:lvl9pPr marL="3886200" indent="-228600" algn="l" rtl="0" eaLnBrk="0" fontAlgn="base" hangingPunct="0">
        <a:spcBef>
          <a:spcPct val="20000"/>
        </a:spcBef>
        <a:spcAft>
          <a:spcPct val="0"/>
        </a:spcAft>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eattle.eric.research.va.gov/"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A3C65-95D0-4B10-BA4D-86DAE5B4AE26}"/>
              </a:ext>
            </a:extLst>
          </p:cNvPr>
          <p:cNvSpPr>
            <a:spLocks noGrp="1"/>
          </p:cNvSpPr>
          <p:nvPr>
            <p:ph type="sldNum" sz="quarter" idx="12"/>
          </p:nvPr>
        </p:nvSpPr>
        <p:spPr/>
        <p:txBody>
          <a:bodyPr/>
          <a:lstStyle/>
          <a:p>
            <a:pPr>
              <a:defRPr/>
            </a:pPr>
            <a:fld id="{BE711FD1-3A22-47A6-A58D-5B0C1A140641}" type="slidenum">
              <a:rPr lang="en-US" altLang="en-US" smtClean="0"/>
              <a:pPr>
                <a:defRPr/>
              </a:pPr>
              <a:t>1</a:t>
            </a:fld>
            <a:endParaRPr lang="en-US" altLang="en-US"/>
          </a:p>
        </p:txBody>
      </p:sp>
      <p:sp>
        <p:nvSpPr>
          <p:cNvPr id="4" name="Title 3" hidden="1">
            <a:extLst>
              <a:ext uri="{FF2B5EF4-FFF2-40B4-BE49-F238E27FC236}">
                <a16:creationId xmlns:a16="http://schemas.microsoft.com/office/drawing/2014/main" id="{23721829-DD89-4375-80AD-14797DA2E6EA}"/>
              </a:ext>
            </a:extLst>
          </p:cNvPr>
          <p:cNvSpPr>
            <a:spLocks noGrp="1"/>
          </p:cNvSpPr>
          <p:nvPr>
            <p:ph type="title"/>
          </p:nvPr>
        </p:nvSpPr>
        <p:spPr/>
        <p:txBody>
          <a:bodyPr/>
          <a:lstStyle/>
          <a:p>
            <a:r>
              <a:rPr lang="en-US" dirty="0"/>
              <a:t>Introduction 1 of 2</a:t>
            </a:r>
          </a:p>
        </p:txBody>
      </p:sp>
      <p:sp>
        <p:nvSpPr>
          <p:cNvPr id="4100" name="Rectangle 6">
            <a:extLst>
              <a:ext uri="{FF2B5EF4-FFF2-40B4-BE49-F238E27FC236}">
                <a16:creationId xmlns:a16="http://schemas.microsoft.com/office/drawing/2014/main" id="{0BACA565-B3F3-441C-8295-CB67A9D251B9}"/>
              </a:ext>
            </a:extLst>
          </p:cNvPr>
          <p:cNvSpPr>
            <a:spLocks noChangeArrowheads="1"/>
          </p:cNvSpPr>
          <p:nvPr/>
        </p:nvSpPr>
        <p:spPr bwMode="auto">
          <a:xfrm>
            <a:off x="1447800" y="608013"/>
            <a:ext cx="7239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nSpc>
                <a:spcPct val="80000"/>
              </a:lnSpc>
              <a:buFont typeface="Symbol" panose="05050102010706020507" pitchFamily="18" charset="2"/>
              <a:buNone/>
            </a:pPr>
            <a:r>
              <a:rPr lang="en-US" altLang="en-US" sz="4000" b="0" i="1" dirty="0">
                <a:ea typeface="Times New Roman" panose="02020603050405020304" pitchFamily="18" charset="0"/>
                <a:cs typeface="Arial" panose="020B0604020202020204" pitchFamily="34" charset="0"/>
              </a:rPr>
              <a:t>Had a brother at </a:t>
            </a:r>
            <a:r>
              <a:rPr lang="en-US" altLang="en-US" sz="4000" b="0" i="1" dirty="0" err="1">
                <a:ea typeface="Times New Roman" panose="02020603050405020304" pitchFamily="18" charset="0"/>
                <a:cs typeface="Arial" panose="020B0604020202020204" pitchFamily="34" charset="0"/>
              </a:rPr>
              <a:t>Khe</a:t>
            </a:r>
            <a:r>
              <a:rPr lang="en-US" altLang="en-US" sz="4000" b="0" i="1" dirty="0">
                <a:ea typeface="Times New Roman" panose="02020603050405020304" pitchFamily="18" charset="0"/>
                <a:cs typeface="Arial" panose="020B0604020202020204" pitchFamily="34" charset="0"/>
              </a:rPr>
              <a:t> </a:t>
            </a:r>
            <a:r>
              <a:rPr lang="en-US" altLang="en-US" sz="4000" b="0" i="1" dirty="0" err="1">
                <a:ea typeface="Times New Roman" panose="02020603050405020304" pitchFamily="18" charset="0"/>
                <a:cs typeface="Arial" panose="020B0604020202020204" pitchFamily="34" charset="0"/>
              </a:rPr>
              <a:t>Sahn</a:t>
            </a:r>
            <a:br>
              <a:rPr lang="en-US" altLang="en-US" sz="4000" b="0" i="1" dirty="0">
                <a:ea typeface="Times New Roman" panose="02020603050405020304" pitchFamily="18" charset="0"/>
                <a:cs typeface="Arial" panose="020B0604020202020204" pitchFamily="34" charset="0"/>
              </a:rPr>
            </a:br>
            <a:r>
              <a:rPr lang="en-US" altLang="en-US" sz="4000" b="0" i="1" dirty="0">
                <a:ea typeface="Times New Roman" panose="02020603050405020304" pitchFamily="18" charset="0"/>
                <a:cs typeface="Arial" panose="020B0604020202020204" pitchFamily="34" charset="0"/>
              </a:rPr>
              <a:t>Fighting off the Viet Cong</a:t>
            </a:r>
            <a:br>
              <a:rPr lang="en-US" altLang="en-US" sz="4000" b="0" i="1" dirty="0">
                <a:ea typeface="Times New Roman" panose="02020603050405020304" pitchFamily="18" charset="0"/>
                <a:cs typeface="Arial" panose="020B0604020202020204" pitchFamily="34" charset="0"/>
              </a:rPr>
            </a:br>
            <a:r>
              <a:rPr lang="en-US" altLang="en-US" sz="4000" b="0" i="1" dirty="0">
                <a:ea typeface="Times New Roman" panose="02020603050405020304" pitchFamily="18" charset="0"/>
                <a:cs typeface="Arial" panose="020B0604020202020204" pitchFamily="34" charset="0"/>
              </a:rPr>
              <a:t>They're still there, he's all gone</a:t>
            </a:r>
            <a:endParaRPr lang="en-US" altLang="en-US" sz="4000" b="0" dirty="0">
              <a:ea typeface="Times New Roman" panose="02020603050405020304" pitchFamily="18" charset="0"/>
              <a:cs typeface="Arial" panose="020B0604020202020204" pitchFamily="34" charset="0"/>
            </a:endParaRPr>
          </a:p>
          <a:p>
            <a:pPr>
              <a:spcBef>
                <a:spcPct val="0"/>
              </a:spcBef>
              <a:buClrTx/>
              <a:buSzTx/>
              <a:buFontTx/>
              <a:buNone/>
            </a:pPr>
            <a:endParaRPr lang="en-US" altLang="en-US" sz="4000" i="1" dirty="0">
              <a:solidFill>
                <a:srgbClr val="FFFF66"/>
              </a:solidFill>
              <a:ea typeface="Times New Roman" panose="02020603050405020304" pitchFamily="18" charset="0"/>
              <a:cs typeface="Arial" panose="020B0604020202020204" pitchFamily="34" charset="0"/>
            </a:endParaRPr>
          </a:p>
          <a:p>
            <a:pPr>
              <a:spcBef>
                <a:spcPct val="0"/>
              </a:spcBef>
              <a:buClrTx/>
              <a:buSzTx/>
              <a:buFontTx/>
              <a:buNone/>
            </a:pPr>
            <a:r>
              <a:rPr lang="en-US" altLang="en-US" sz="2400" b="0" dirty="0">
                <a:solidFill>
                  <a:srgbClr val="FFFF66"/>
                </a:solidFill>
                <a:ea typeface="Times New Roman" panose="02020603050405020304" pitchFamily="18" charset="0"/>
                <a:cs typeface="Arial" panose="020B0604020202020204" pitchFamily="34" charset="0"/>
              </a:rPr>
              <a:t>Bruce Springsteen </a:t>
            </a:r>
          </a:p>
          <a:p>
            <a:pPr>
              <a:spcBef>
                <a:spcPct val="0"/>
              </a:spcBef>
              <a:buClrTx/>
              <a:buSzTx/>
              <a:buFontTx/>
              <a:buNone/>
            </a:pPr>
            <a:r>
              <a:rPr lang="en-US" altLang="en-US" sz="2400" b="0" dirty="0">
                <a:solidFill>
                  <a:srgbClr val="FFFF66"/>
                </a:solidFill>
                <a:ea typeface="Times New Roman" panose="02020603050405020304" pitchFamily="18" charset="0"/>
                <a:cs typeface="Arial" panose="020B0604020202020204" pitchFamily="34" charset="0"/>
              </a:rPr>
              <a:t>Born in the U.S.A </a:t>
            </a:r>
          </a:p>
          <a:p>
            <a:pPr>
              <a:spcBef>
                <a:spcPct val="0"/>
              </a:spcBef>
              <a:buClrTx/>
              <a:buSzTx/>
              <a:buFontTx/>
              <a:buNone/>
            </a:pPr>
            <a:r>
              <a:rPr lang="en-US" altLang="en-US" sz="2400" b="0" dirty="0">
                <a:solidFill>
                  <a:srgbClr val="FFFF66"/>
                </a:solidFill>
                <a:ea typeface="Times New Roman" panose="02020603050405020304" pitchFamily="18" charset="0"/>
                <a:cs typeface="Arial" panose="020B0604020202020204" pitchFamily="34" charset="0"/>
              </a:rPr>
              <a:t>Sony Records, 1984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a:extLst>
              <a:ext uri="{FF2B5EF4-FFF2-40B4-BE49-F238E27FC236}">
                <a16:creationId xmlns:a16="http://schemas.microsoft.com/office/drawing/2014/main" id="{20F79C53-8B93-440E-A51C-7B59F51CF4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A29F67D2-C68E-4892-A9EC-9889955D08A3}" type="slidenum">
              <a:rPr lang="en-US" altLang="en-US" sz="1000" smtClean="0"/>
              <a:pPr>
                <a:spcBef>
                  <a:spcPct val="0"/>
                </a:spcBef>
                <a:buClrTx/>
                <a:buSzTx/>
                <a:buFontTx/>
                <a:buNone/>
              </a:pPr>
              <a:t>10</a:t>
            </a:fld>
            <a:endParaRPr lang="en-US" altLang="en-US" sz="1000"/>
          </a:p>
        </p:txBody>
      </p:sp>
      <p:sp>
        <p:nvSpPr>
          <p:cNvPr id="14342" name="Rectangle 6">
            <a:extLst>
              <a:ext uri="{FF2B5EF4-FFF2-40B4-BE49-F238E27FC236}">
                <a16:creationId xmlns:a16="http://schemas.microsoft.com/office/drawing/2014/main" id="{CA00359E-28DA-4DE4-8C3D-087052D5D48A}"/>
              </a:ext>
            </a:extLst>
          </p:cNvPr>
          <p:cNvSpPr>
            <a:spLocks noGrp="1" noChangeArrowheads="1"/>
          </p:cNvSpPr>
          <p:nvPr>
            <p:ph type="title"/>
          </p:nvPr>
        </p:nvSpPr>
        <p:spPr>
          <a:xfrm>
            <a:off x="76200" y="228600"/>
            <a:ext cx="9829800" cy="1217613"/>
          </a:xfrm>
        </p:spPr>
        <p:txBody>
          <a:bodyPr/>
          <a:lstStyle/>
          <a:p>
            <a:r>
              <a:rPr lang="en-US" altLang="en-US" b="1" dirty="0"/>
              <a:t>The VET Registry: Development</a:t>
            </a:r>
            <a:br>
              <a:rPr lang="en-US" altLang="en-US" b="1" dirty="0"/>
            </a:br>
            <a:r>
              <a:rPr lang="en-US" altLang="en-US" sz="900" b="1" dirty="0"/>
              <a:t>1 of 7</a:t>
            </a:r>
            <a:endParaRPr lang="en-US" altLang="en-US" dirty="0"/>
          </a:p>
        </p:txBody>
      </p:sp>
      <p:sp>
        <p:nvSpPr>
          <p:cNvPr id="14341" name="Rectangle 5">
            <a:extLst>
              <a:ext uri="{FF2B5EF4-FFF2-40B4-BE49-F238E27FC236}">
                <a16:creationId xmlns:a16="http://schemas.microsoft.com/office/drawing/2014/main" id="{5558AC9C-16C2-4121-9A40-41D4D6981A76}"/>
              </a:ext>
            </a:extLst>
          </p:cNvPr>
          <p:cNvSpPr>
            <a:spLocks noGrp="1" noChangeArrowheads="1"/>
          </p:cNvSpPr>
          <p:nvPr>
            <p:ph type="body" idx="1"/>
          </p:nvPr>
        </p:nvSpPr>
        <p:spPr>
          <a:xfrm>
            <a:off x="609600" y="1919288"/>
            <a:ext cx="8778875" cy="4481512"/>
          </a:xfrm>
        </p:spPr>
        <p:txBody>
          <a:bodyPr/>
          <a:lstStyle/>
          <a:p>
            <a:pPr>
              <a:lnSpc>
                <a:spcPct val="90000"/>
              </a:lnSpc>
            </a:pPr>
            <a:r>
              <a:rPr lang="en-US" altLang="en-US" sz="2800" dirty="0"/>
              <a:t>Research projects into the health of Vietnam veterans by the DoD, VA and CDC</a:t>
            </a:r>
          </a:p>
          <a:p>
            <a:pPr>
              <a:lnSpc>
                <a:spcPct val="90000"/>
              </a:lnSpc>
            </a:pPr>
            <a:r>
              <a:rPr lang="en-US" altLang="en-US" sz="2800" dirty="0"/>
              <a:t>1981 a VA RFP for studies on Agent Orange</a:t>
            </a:r>
          </a:p>
          <a:p>
            <a:pPr lvl="1">
              <a:lnSpc>
                <a:spcPct val="90000"/>
              </a:lnSpc>
            </a:pPr>
            <a:r>
              <a:rPr lang="en-US" altLang="en-US" sz="2800" dirty="0"/>
              <a:t>Seth Eisen and William True at the St. Louis VA proposed a co-twin control study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a:extLst>
              <a:ext uri="{FF2B5EF4-FFF2-40B4-BE49-F238E27FC236}">
                <a16:creationId xmlns:a16="http://schemas.microsoft.com/office/drawing/2014/main" id="{75EAC109-C2F2-4D73-AF6F-81ACED53AE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E641580C-C80A-4A12-8D79-F2FDB05B729F}" type="slidenum">
              <a:rPr lang="en-US" altLang="en-US" sz="1000" smtClean="0"/>
              <a:pPr>
                <a:spcBef>
                  <a:spcPct val="0"/>
                </a:spcBef>
                <a:buClrTx/>
                <a:buSzTx/>
                <a:buFontTx/>
                <a:buNone/>
              </a:pPr>
              <a:t>11</a:t>
            </a:fld>
            <a:endParaRPr lang="en-US" altLang="en-US" sz="1000"/>
          </a:p>
        </p:txBody>
      </p:sp>
      <p:sp>
        <p:nvSpPr>
          <p:cNvPr id="15366" name="Rectangle 6">
            <a:extLst>
              <a:ext uri="{FF2B5EF4-FFF2-40B4-BE49-F238E27FC236}">
                <a16:creationId xmlns:a16="http://schemas.microsoft.com/office/drawing/2014/main" id="{6CC27597-D41A-4F5F-9DE5-F783F1FBCBD6}"/>
              </a:ext>
            </a:extLst>
          </p:cNvPr>
          <p:cNvSpPr>
            <a:spLocks noGrp="1" noChangeArrowheads="1"/>
          </p:cNvSpPr>
          <p:nvPr>
            <p:ph type="title"/>
          </p:nvPr>
        </p:nvSpPr>
        <p:spPr>
          <a:xfrm>
            <a:off x="381000" y="228600"/>
            <a:ext cx="9448800" cy="1117600"/>
          </a:xfrm>
        </p:spPr>
        <p:txBody>
          <a:bodyPr/>
          <a:lstStyle/>
          <a:p>
            <a:r>
              <a:rPr lang="en-US" altLang="en-US" b="1" dirty="0"/>
              <a:t>The VET Registry: Development</a:t>
            </a:r>
            <a:br>
              <a:rPr lang="en-US" altLang="en-US" b="1" dirty="0"/>
            </a:br>
            <a:r>
              <a:rPr lang="en-US" altLang="en-US" sz="900" b="1" dirty="0"/>
              <a:t>2 of 7</a:t>
            </a:r>
            <a:endParaRPr lang="en-US" altLang="en-US" dirty="0"/>
          </a:p>
        </p:txBody>
      </p:sp>
      <p:sp>
        <p:nvSpPr>
          <p:cNvPr id="15365" name="Rectangle 5">
            <a:extLst>
              <a:ext uri="{FF2B5EF4-FFF2-40B4-BE49-F238E27FC236}">
                <a16:creationId xmlns:a16="http://schemas.microsoft.com/office/drawing/2014/main" id="{5931E552-DC1F-4560-8E6F-7AD98ED3F4FE}"/>
              </a:ext>
            </a:extLst>
          </p:cNvPr>
          <p:cNvSpPr>
            <a:spLocks noGrp="1" noChangeArrowheads="1"/>
          </p:cNvSpPr>
          <p:nvPr>
            <p:ph type="body" idx="1"/>
          </p:nvPr>
        </p:nvSpPr>
        <p:spPr>
          <a:xfrm>
            <a:off x="762000" y="1828800"/>
            <a:ext cx="8839200" cy="4021138"/>
          </a:xfrm>
        </p:spPr>
        <p:txBody>
          <a:bodyPr/>
          <a:lstStyle/>
          <a:p>
            <a:pPr>
              <a:lnSpc>
                <a:spcPct val="90000"/>
              </a:lnSpc>
            </a:pPr>
            <a:r>
              <a:rPr lang="en-US" altLang="en-US" sz="2800" dirty="0"/>
              <a:t>Proposed study </a:t>
            </a:r>
          </a:p>
          <a:p>
            <a:pPr lvl="1">
              <a:lnSpc>
                <a:spcPct val="90000"/>
              </a:lnSpc>
            </a:pPr>
            <a:r>
              <a:rPr lang="en-US" altLang="en-US" sz="2800" dirty="0"/>
              <a:t>Compare health outcomes in 500 male-male monozygotic veteran twin pairs discordant for service in Vietnam</a:t>
            </a:r>
          </a:p>
          <a:p>
            <a:pPr lvl="1">
              <a:lnSpc>
                <a:spcPct val="90000"/>
              </a:lnSpc>
            </a:pPr>
            <a:r>
              <a:rPr lang="en-US" altLang="en-US" sz="2800" dirty="0"/>
              <a:t>One brother in Vietnam and a co-twin in the military but did not serve in Vietnam</a:t>
            </a:r>
          </a:p>
          <a:p>
            <a:pPr>
              <a:lnSpc>
                <a:spcPct val="90000"/>
              </a:lnSpc>
            </a:pPr>
            <a:r>
              <a:rPr lang="en-US" altLang="en-US" sz="2800" dirty="0"/>
              <a:t>After much review the VA decides to provide  funding for protocol development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a:extLst>
              <a:ext uri="{FF2B5EF4-FFF2-40B4-BE49-F238E27FC236}">
                <a16:creationId xmlns:a16="http://schemas.microsoft.com/office/drawing/2014/main" id="{F2A23866-9211-4002-B235-E16F0DB34B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C9021656-C018-4694-A00B-187856874F79}" type="slidenum">
              <a:rPr lang="en-US" altLang="en-US" sz="1000" smtClean="0"/>
              <a:pPr>
                <a:spcBef>
                  <a:spcPct val="0"/>
                </a:spcBef>
                <a:buClrTx/>
                <a:buSzTx/>
                <a:buFontTx/>
                <a:buNone/>
              </a:pPr>
              <a:t>12</a:t>
            </a:fld>
            <a:endParaRPr lang="en-US" altLang="en-US" sz="1000"/>
          </a:p>
        </p:txBody>
      </p:sp>
      <p:sp>
        <p:nvSpPr>
          <p:cNvPr id="16390" name="Rectangle 6">
            <a:extLst>
              <a:ext uri="{FF2B5EF4-FFF2-40B4-BE49-F238E27FC236}">
                <a16:creationId xmlns:a16="http://schemas.microsoft.com/office/drawing/2014/main" id="{29402547-1A50-45FB-827C-F3E9659E23C8}"/>
              </a:ext>
            </a:extLst>
          </p:cNvPr>
          <p:cNvSpPr>
            <a:spLocks noGrp="1" noChangeArrowheads="1"/>
          </p:cNvSpPr>
          <p:nvPr>
            <p:ph type="title"/>
          </p:nvPr>
        </p:nvSpPr>
        <p:spPr>
          <a:xfrm>
            <a:off x="539750" y="228600"/>
            <a:ext cx="9061450" cy="912813"/>
          </a:xfrm>
        </p:spPr>
        <p:txBody>
          <a:bodyPr/>
          <a:lstStyle/>
          <a:p>
            <a:r>
              <a:rPr lang="en-US" altLang="en-US" sz="3600" b="1" dirty="0"/>
              <a:t>The VET Registry: Development</a:t>
            </a:r>
            <a:br>
              <a:rPr lang="en-US" altLang="en-US" sz="3600" b="1" dirty="0"/>
            </a:br>
            <a:r>
              <a:rPr lang="en-US" altLang="en-US" sz="900" b="1" dirty="0"/>
              <a:t>3 of 7</a:t>
            </a:r>
            <a:endParaRPr lang="en-US" altLang="en-US" sz="3600" dirty="0"/>
          </a:p>
        </p:txBody>
      </p:sp>
      <p:sp>
        <p:nvSpPr>
          <p:cNvPr id="16389" name="Rectangle 5">
            <a:extLst>
              <a:ext uri="{FF2B5EF4-FFF2-40B4-BE49-F238E27FC236}">
                <a16:creationId xmlns:a16="http://schemas.microsoft.com/office/drawing/2014/main" id="{B2FE7C2B-38A7-4E53-9A2B-860D49D301FF}"/>
              </a:ext>
            </a:extLst>
          </p:cNvPr>
          <p:cNvSpPr>
            <a:spLocks noGrp="1" noChangeArrowheads="1"/>
          </p:cNvSpPr>
          <p:nvPr>
            <p:ph type="body" idx="1"/>
          </p:nvPr>
        </p:nvSpPr>
        <p:spPr>
          <a:xfrm>
            <a:off x="539750" y="1530350"/>
            <a:ext cx="8991600" cy="4089400"/>
          </a:xfrm>
        </p:spPr>
        <p:txBody>
          <a:bodyPr/>
          <a:lstStyle/>
          <a:p>
            <a:pPr>
              <a:lnSpc>
                <a:spcPct val="90000"/>
              </a:lnSpc>
            </a:pPr>
            <a:r>
              <a:rPr lang="en-US" altLang="en-US" sz="2800" dirty="0"/>
              <a:t>VA Twin Study</a:t>
            </a:r>
          </a:p>
          <a:p>
            <a:pPr lvl="1">
              <a:lnSpc>
                <a:spcPct val="90000"/>
              </a:lnSpc>
            </a:pPr>
            <a:r>
              <a:rPr lang="en-US" altLang="en-US" sz="2800" dirty="0"/>
              <a:t>VA Cooperative Studies Program</a:t>
            </a:r>
          </a:p>
          <a:p>
            <a:pPr lvl="1">
              <a:lnSpc>
                <a:spcPct val="90000"/>
              </a:lnSpc>
            </a:pPr>
            <a:r>
              <a:rPr lang="en-US" altLang="en-US" sz="2800" dirty="0"/>
              <a:t>Assigned to Hines VA</a:t>
            </a:r>
          </a:p>
          <a:p>
            <a:pPr lvl="1">
              <a:lnSpc>
                <a:spcPct val="90000"/>
              </a:lnSpc>
            </a:pPr>
            <a:r>
              <a:rPr lang="en-US" altLang="en-US" sz="2800" dirty="0"/>
              <a:t>Managed by William Henderson, Director of the Hines CSPCC </a:t>
            </a:r>
          </a:p>
          <a:p>
            <a:pPr>
              <a:lnSpc>
                <a:spcPct val="90000"/>
              </a:lnSpc>
            </a:pPr>
            <a:r>
              <a:rPr lang="en-US" altLang="en-US" sz="2800" dirty="0"/>
              <a:t>The project is split </a:t>
            </a:r>
          </a:p>
          <a:p>
            <a:pPr lvl="1">
              <a:lnSpc>
                <a:spcPct val="90000"/>
              </a:lnSpc>
            </a:pPr>
            <a:r>
              <a:rPr lang="en-US" altLang="en-US" sz="2800" dirty="0"/>
              <a:t>Agent Orange clinical exam</a:t>
            </a:r>
          </a:p>
          <a:p>
            <a:pPr lvl="1">
              <a:lnSpc>
                <a:spcPct val="90000"/>
              </a:lnSpc>
            </a:pPr>
            <a:r>
              <a:rPr lang="en-US" altLang="en-US" sz="2800" dirty="0"/>
              <a:t>Registry component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a:extLst>
              <a:ext uri="{FF2B5EF4-FFF2-40B4-BE49-F238E27FC236}">
                <a16:creationId xmlns:a16="http://schemas.microsoft.com/office/drawing/2014/main" id="{9F687E3D-3FE2-4E71-8BB4-4D53B0AC7D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2A7AA848-6028-4BA8-847A-C0F456B43830}" type="slidenum">
              <a:rPr lang="en-US" altLang="en-US" sz="1000" smtClean="0"/>
              <a:pPr>
                <a:spcBef>
                  <a:spcPct val="0"/>
                </a:spcBef>
                <a:buClrTx/>
                <a:buSzTx/>
                <a:buFontTx/>
                <a:buNone/>
              </a:pPr>
              <a:t>13</a:t>
            </a:fld>
            <a:endParaRPr lang="en-US" altLang="en-US" sz="1000"/>
          </a:p>
        </p:txBody>
      </p:sp>
      <p:pic>
        <p:nvPicPr>
          <p:cNvPr id="17412" name="Picture 4" descr="News clipping from 1984 edition of Science magazine. Headline reads: VA study of twins may be canceled.">
            <a:extLst>
              <a:ext uri="{FF2B5EF4-FFF2-40B4-BE49-F238E27FC236}">
                <a16:creationId xmlns:a16="http://schemas.microsoft.com/office/drawing/2014/main" id="{879CE912-8419-43C1-91EB-F8C044801A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0813" y="989013"/>
            <a:ext cx="467677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a:extLst>
              <a:ext uri="{FF2B5EF4-FFF2-40B4-BE49-F238E27FC236}">
                <a16:creationId xmlns:a16="http://schemas.microsoft.com/office/drawing/2014/main" id="{F89616E9-9667-42D2-AC41-1FE0842F00D8}"/>
              </a:ext>
            </a:extLst>
          </p:cNvPr>
          <p:cNvSpPr>
            <a:spLocks noGrp="1" noChangeArrowheads="1"/>
          </p:cNvSpPr>
          <p:nvPr>
            <p:ph type="title"/>
          </p:nvPr>
        </p:nvSpPr>
        <p:spPr>
          <a:xfrm>
            <a:off x="762000" y="228600"/>
            <a:ext cx="8550275" cy="912813"/>
          </a:xfrm>
        </p:spPr>
        <p:txBody>
          <a:bodyPr/>
          <a:lstStyle/>
          <a:p>
            <a:r>
              <a:rPr lang="en-US" altLang="en-US" sz="3600" b="1" dirty="0"/>
              <a:t>From </a:t>
            </a:r>
            <a:r>
              <a:rPr lang="en-US" altLang="en-US" sz="3600" b="1" i="1" dirty="0"/>
              <a:t>Science</a:t>
            </a:r>
            <a:r>
              <a:rPr lang="en-US" altLang="en-US" sz="3600" b="1" dirty="0"/>
              <a:t> 1984</a:t>
            </a:r>
            <a:endParaRPr lang="en-US" alt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05A67D48-9D23-430D-860A-04B2D7420808}"/>
              </a:ext>
            </a:extLst>
          </p:cNvPr>
          <p:cNvSpPr>
            <a:spLocks noGrp="1"/>
          </p:cNvSpPr>
          <p:nvPr>
            <p:ph type="sldNum" sz="quarter" idx="12"/>
          </p:nvPr>
        </p:nvSpPr>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buNone/>
            </a:pPr>
            <a:fld id="{462AA793-411F-42A3-9728-915456BB0398}" type="slidenum">
              <a:rPr lang="en-US" altLang="en-US" sz="900" smtClean="0"/>
              <a:pPr>
                <a:buNone/>
              </a:pPr>
              <a:t>14</a:t>
            </a:fld>
            <a:endParaRPr lang="en-US" altLang="en-US" sz="900"/>
          </a:p>
        </p:txBody>
      </p:sp>
      <p:sp>
        <p:nvSpPr>
          <p:cNvPr id="4" name="Title 3" hidden="1">
            <a:extLst>
              <a:ext uri="{FF2B5EF4-FFF2-40B4-BE49-F238E27FC236}">
                <a16:creationId xmlns:a16="http://schemas.microsoft.com/office/drawing/2014/main" id="{F745B23E-8A51-47A1-8266-91048777980D}"/>
              </a:ext>
            </a:extLst>
          </p:cNvPr>
          <p:cNvSpPr>
            <a:spLocks noGrp="1"/>
          </p:cNvSpPr>
          <p:nvPr>
            <p:ph type="title"/>
          </p:nvPr>
        </p:nvSpPr>
        <p:spPr/>
        <p:txBody>
          <a:bodyPr/>
          <a:lstStyle/>
          <a:p>
            <a:r>
              <a:rPr lang="en-US" dirty="0"/>
              <a:t>News clipping</a:t>
            </a:r>
          </a:p>
        </p:txBody>
      </p:sp>
      <p:pic>
        <p:nvPicPr>
          <p:cNvPr id="18436" name="Picture 2" descr="Washington Post news article clipping from December 14, 1984. Headline reads: Twins' Study Saved. Subheading reads: VA, yielding to Congress, won't cancel research project on Agent Orange">
            <a:extLst>
              <a:ext uri="{FF2B5EF4-FFF2-40B4-BE49-F238E27FC236}">
                <a16:creationId xmlns:a16="http://schemas.microsoft.com/office/drawing/2014/main" id="{4E095618-EA24-43B5-94ED-EB1B7CBE3E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50812"/>
            <a:ext cx="81359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a:extLst>
              <a:ext uri="{FF2B5EF4-FFF2-40B4-BE49-F238E27FC236}">
                <a16:creationId xmlns:a16="http://schemas.microsoft.com/office/drawing/2014/main" id="{ED1F5617-701C-4BD4-931C-399461516A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B24CB110-C1CA-4E47-A484-0125FA928A4C}" type="slidenum">
              <a:rPr lang="en-US" altLang="en-US" sz="1000" smtClean="0"/>
              <a:pPr>
                <a:spcBef>
                  <a:spcPct val="0"/>
                </a:spcBef>
                <a:buClrTx/>
                <a:buSzTx/>
                <a:buFontTx/>
                <a:buNone/>
              </a:pPr>
              <a:t>15</a:t>
            </a:fld>
            <a:endParaRPr lang="en-US" altLang="en-US" sz="1000"/>
          </a:p>
        </p:txBody>
      </p:sp>
      <p:sp>
        <p:nvSpPr>
          <p:cNvPr id="19462" name="Rectangle 6">
            <a:extLst>
              <a:ext uri="{FF2B5EF4-FFF2-40B4-BE49-F238E27FC236}">
                <a16:creationId xmlns:a16="http://schemas.microsoft.com/office/drawing/2014/main" id="{8A3A4213-71B0-4890-8624-CF5C8A7271E5}"/>
              </a:ext>
            </a:extLst>
          </p:cNvPr>
          <p:cNvSpPr>
            <a:spLocks noGrp="1" noChangeArrowheads="1"/>
          </p:cNvSpPr>
          <p:nvPr>
            <p:ph type="title"/>
          </p:nvPr>
        </p:nvSpPr>
        <p:spPr>
          <a:xfrm>
            <a:off x="531813" y="228600"/>
            <a:ext cx="8991600" cy="1117600"/>
          </a:xfrm>
        </p:spPr>
        <p:txBody>
          <a:bodyPr/>
          <a:lstStyle/>
          <a:p>
            <a:r>
              <a:rPr lang="en-US" altLang="en-US" b="1" dirty="0"/>
              <a:t>The VET Registry: Development</a:t>
            </a:r>
            <a:br>
              <a:rPr lang="en-US" altLang="en-US" b="1" dirty="0"/>
            </a:br>
            <a:r>
              <a:rPr lang="en-US" altLang="en-US" sz="900" b="1" dirty="0"/>
              <a:t>4 of 7</a:t>
            </a:r>
            <a:endParaRPr lang="en-US" altLang="en-US" dirty="0"/>
          </a:p>
        </p:txBody>
      </p:sp>
      <p:sp>
        <p:nvSpPr>
          <p:cNvPr id="19461" name="Rectangle 5">
            <a:extLst>
              <a:ext uri="{FF2B5EF4-FFF2-40B4-BE49-F238E27FC236}">
                <a16:creationId xmlns:a16="http://schemas.microsoft.com/office/drawing/2014/main" id="{A61C71F6-1AEF-4D67-9262-4DCD6CFAB800}"/>
              </a:ext>
            </a:extLst>
          </p:cNvPr>
          <p:cNvSpPr>
            <a:spLocks noGrp="1" noChangeArrowheads="1"/>
          </p:cNvSpPr>
          <p:nvPr>
            <p:ph type="body" idx="1"/>
          </p:nvPr>
        </p:nvSpPr>
        <p:spPr>
          <a:xfrm>
            <a:off x="531813" y="1827213"/>
            <a:ext cx="8991600" cy="4022725"/>
          </a:xfrm>
        </p:spPr>
        <p:txBody>
          <a:bodyPr/>
          <a:lstStyle/>
          <a:p>
            <a:pPr>
              <a:lnSpc>
                <a:spcPct val="90000"/>
              </a:lnSpc>
            </a:pPr>
            <a:r>
              <a:rPr lang="en-US" altLang="en-US" dirty="0"/>
              <a:t>Identifying potential veteran twins by record linkage:</a:t>
            </a:r>
          </a:p>
          <a:p>
            <a:pPr lvl="1">
              <a:lnSpc>
                <a:spcPct val="90000"/>
              </a:lnSpc>
            </a:pPr>
            <a:r>
              <a:rPr lang="en-US" altLang="en-US" dirty="0"/>
              <a:t>Same last name, different first name</a:t>
            </a:r>
          </a:p>
          <a:p>
            <a:pPr lvl="1">
              <a:lnSpc>
                <a:spcPct val="90000"/>
              </a:lnSpc>
            </a:pPr>
            <a:r>
              <a:rPr lang="en-US" altLang="en-US" dirty="0"/>
              <a:t>Same date of birth (1939-1957)</a:t>
            </a:r>
          </a:p>
          <a:p>
            <a:pPr lvl="1">
              <a:lnSpc>
                <a:spcPct val="90000"/>
              </a:lnSpc>
            </a:pPr>
            <a:r>
              <a:rPr lang="en-US" altLang="en-US" dirty="0"/>
              <a:t>Military service between 1965-1975</a:t>
            </a:r>
          </a:p>
          <a:p>
            <a:pPr lvl="1">
              <a:lnSpc>
                <a:spcPct val="90000"/>
              </a:lnSpc>
            </a:pPr>
            <a:r>
              <a:rPr lang="en-US" altLang="en-US" dirty="0"/>
              <a:t>Exact match on first 5 digits of the Social Security Number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a:extLst>
              <a:ext uri="{FF2B5EF4-FFF2-40B4-BE49-F238E27FC236}">
                <a16:creationId xmlns:a16="http://schemas.microsoft.com/office/drawing/2014/main" id="{61E22000-9F57-4D6B-8DF5-E9030C7C19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D2E0D6E4-7FA9-4776-95A5-77462629C578}" type="slidenum">
              <a:rPr lang="en-US" altLang="en-US" sz="1000" smtClean="0"/>
              <a:pPr>
                <a:spcBef>
                  <a:spcPct val="0"/>
                </a:spcBef>
                <a:buClrTx/>
                <a:buSzTx/>
                <a:buFontTx/>
                <a:buNone/>
              </a:pPr>
              <a:t>16</a:t>
            </a:fld>
            <a:endParaRPr lang="en-US" altLang="en-US" sz="1000"/>
          </a:p>
        </p:txBody>
      </p:sp>
      <p:sp>
        <p:nvSpPr>
          <p:cNvPr id="20486" name="Rectangle 1030">
            <a:extLst>
              <a:ext uri="{FF2B5EF4-FFF2-40B4-BE49-F238E27FC236}">
                <a16:creationId xmlns:a16="http://schemas.microsoft.com/office/drawing/2014/main" id="{7C4DCE66-AC03-4E02-AADA-38754F119B89}"/>
              </a:ext>
            </a:extLst>
          </p:cNvPr>
          <p:cNvSpPr>
            <a:spLocks noGrp="1" noChangeArrowheads="1"/>
          </p:cNvSpPr>
          <p:nvPr>
            <p:ph type="title"/>
          </p:nvPr>
        </p:nvSpPr>
        <p:spPr>
          <a:xfrm>
            <a:off x="539750" y="228600"/>
            <a:ext cx="8991600" cy="684213"/>
          </a:xfrm>
        </p:spPr>
        <p:txBody>
          <a:bodyPr/>
          <a:lstStyle/>
          <a:p>
            <a:r>
              <a:rPr lang="en-US" altLang="en-US" b="1" dirty="0"/>
              <a:t>The VET Registry: Development</a:t>
            </a:r>
            <a:br>
              <a:rPr lang="en-US" altLang="en-US" b="1" dirty="0"/>
            </a:br>
            <a:r>
              <a:rPr lang="en-US" altLang="en-US" sz="900" b="1" dirty="0"/>
              <a:t>5 of 7</a:t>
            </a:r>
            <a:endParaRPr lang="en-US" altLang="en-US" dirty="0"/>
          </a:p>
        </p:txBody>
      </p:sp>
      <p:sp>
        <p:nvSpPr>
          <p:cNvPr id="20485" name="Rectangle 1029">
            <a:extLst>
              <a:ext uri="{FF2B5EF4-FFF2-40B4-BE49-F238E27FC236}">
                <a16:creationId xmlns:a16="http://schemas.microsoft.com/office/drawing/2014/main" id="{5CCA1130-A9D7-4588-8009-674E06A5F4CF}"/>
              </a:ext>
            </a:extLst>
          </p:cNvPr>
          <p:cNvSpPr>
            <a:spLocks noGrp="1" noChangeArrowheads="1"/>
          </p:cNvSpPr>
          <p:nvPr>
            <p:ph type="body" idx="1"/>
          </p:nvPr>
        </p:nvSpPr>
        <p:spPr>
          <a:xfrm>
            <a:off x="596900" y="1454150"/>
            <a:ext cx="8934450" cy="4413250"/>
          </a:xfrm>
        </p:spPr>
        <p:txBody>
          <a:bodyPr/>
          <a:lstStyle/>
          <a:p>
            <a:pPr>
              <a:lnSpc>
                <a:spcPct val="90000"/>
              </a:lnSpc>
            </a:pPr>
            <a:r>
              <a:rPr lang="en-US" altLang="en-US" dirty="0"/>
              <a:t>~15,000 potential twin pairs are identified</a:t>
            </a:r>
          </a:p>
          <a:p>
            <a:pPr lvl="1">
              <a:lnSpc>
                <a:spcPct val="90000"/>
              </a:lnSpc>
            </a:pPr>
            <a:r>
              <a:rPr lang="en-US" altLang="en-US" dirty="0"/>
              <a:t>Retrieve hard copy military records at National Personnel Record Center</a:t>
            </a:r>
          </a:p>
          <a:p>
            <a:pPr lvl="2">
              <a:lnSpc>
                <a:spcPct val="90000"/>
              </a:lnSpc>
            </a:pPr>
            <a:r>
              <a:rPr lang="en-US" altLang="en-US" dirty="0"/>
              <a:t>Confirm </a:t>
            </a:r>
            <a:r>
              <a:rPr lang="en-US" altLang="en-US" dirty="0" err="1"/>
              <a:t>twinship</a:t>
            </a:r>
            <a:r>
              <a:rPr lang="en-US" altLang="en-US" dirty="0"/>
              <a:t> </a:t>
            </a:r>
          </a:p>
          <a:p>
            <a:pPr lvl="2">
              <a:lnSpc>
                <a:spcPct val="90000"/>
              </a:lnSpc>
            </a:pPr>
            <a:r>
              <a:rPr lang="en-US" altLang="en-US" dirty="0"/>
              <a:t>Abstract military record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94756E-E72D-4DCD-A960-2AC0A61274FB}"/>
              </a:ext>
            </a:extLst>
          </p:cNvPr>
          <p:cNvSpPr>
            <a:spLocks noGrp="1"/>
          </p:cNvSpPr>
          <p:nvPr>
            <p:ph type="ctrTitle"/>
          </p:nvPr>
        </p:nvSpPr>
        <p:spPr>
          <a:xfrm>
            <a:off x="762000" y="1065212"/>
            <a:ext cx="8550275" cy="1436688"/>
          </a:xfrm>
        </p:spPr>
        <p:txBody>
          <a:bodyPr/>
          <a:lstStyle/>
          <a:p>
            <a:r>
              <a:rPr lang="en-US" dirty="0"/>
              <a:t>Images of records storage</a:t>
            </a:r>
          </a:p>
        </p:txBody>
      </p:sp>
      <p:sp>
        <p:nvSpPr>
          <p:cNvPr id="6" name="Rectangle 1030">
            <a:extLst>
              <a:ext uri="{FF2B5EF4-FFF2-40B4-BE49-F238E27FC236}">
                <a16:creationId xmlns:a16="http://schemas.microsoft.com/office/drawing/2014/main" id="{28883C91-98F3-429C-9BCF-24398763884B}"/>
              </a:ext>
            </a:extLst>
          </p:cNvPr>
          <p:cNvSpPr txBox="1">
            <a:spLocks noChangeArrowheads="1"/>
          </p:cNvSpPr>
          <p:nvPr/>
        </p:nvSpPr>
        <p:spPr bwMode="auto">
          <a:xfrm>
            <a:off x="76200" y="207963"/>
            <a:ext cx="9753600" cy="1117600"/>
          </a:xfrm>
          <a:prstGeom prst="rect">
            <a:avLst/>
          </a:prstGeom>
          <a:noFill/>
          <a:ln w="9525">
            <a:noFill/>
            <a:miter lim="800000"/>
            <a:headEnd/>
            <a:tailEnd/>
          </a:ln>
        </p:spPr>
        <p:txBody>
          <a:bodyPr anchor="ctr"/>
          <a:lstStyle/>
          <a:p>
            <a:pPr algn="ctr">
              <a:defRPr/>
            </a:pPr>
            <a:r>
              <a:rPr lang="en-US" sz="4400" kern="0" dirty="0">
                <a:latin typeface="+mj-lt"/>
                <a:ea typeface="+mj-ea"/>
                <a:cs typeface="+mj-cs"/>
              </a:rPr>
              <a:t>National Personnel Records Center</a:t>
            </a:r>
            <a:endParaRPr lang="en-US" sz="4400" b="0" kern="0" dirty="0">
              <a:latin typeface="+mj-lt"/>
              <a:ea typeface="+mj-ea"/>
              <a:cs typeface="+mj-cs"/>
            </a:endParaRPr>
          </a:p>
        </p:txBody>
      </p:sp>
      <p:pic>
        <p:nvPicPr>
          <p:cNvPr id="21506" name="Picture 5" descr="Photo of the National Personnel Records Center building in St. Louis from an aerial shot.&#10;">
            <a:extLst>
              <a:ext uri="{FF2B5EF4-FFF2-40B4-BE49-F238E27FC236}">
                <a16:creationId xmlns:a16="http://schemas.microsoft.com/office/drawing/2014/main" id="{84294C8F-62AA-48D0-849E-7E2CE94F17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3288" y="1992313"/>
            <a:ext cx="420211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Shows employees working at the records center, displaying floor to ceiling walls of paper records filed away." title="National Personnel Records Center">
            <a:extLst>
              <a:ext uri="{FF2B5EF4-FFF2-40B4-BE49-F238E27FC236}">
                <a16:creationId xmlns:a16="http://schemas.microsoft.com/office/drawing/2014/main" id="{D9B487FA-BF8E-4B64-8C0E-33A7EAD091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1827212"/>
            <a:ext cx="2438400" cy="418782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a:extLst>
              <a:ext uri="{FF2B5EF4-FFF2-40B4-BE49-F238E27FC236}">
                <a16:creationId xmlns:a16="http://schemas.microsoft.com/office/drawing/2014/main" id="{B08B0564-16C9-43E1-A4F7-BB25B474CE82}"/>
              </a:ext>
            </a:extLst>
          </p:cNvPr>
          <p:cNvSpPr>
            <a:spLocks noGrp="1"/>
          </p:cNvSpPr>
          <p:nvPr>
            <p:ph type="sldNum" sz="quarter" idx="12"/>
          </p:nvPr>
        </p:nvSpPr>
        <p:spPr/>
        <p:txBody>
          <a:bodyPr/>
          <a:lstStyle/>
          <a:p>
            <a:pPr>
              <a:defRPr/>
            </a:pPr>
            <a:fld id="{4D67BDA7-56DD-460F-8DDC-F3CED8AB16EF}"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B68839-2151-4F7D-B540-477A834B09B9}"/>
              </a:ext>
            </a:extLst>
          </p:cNvPr>
          <p:cNvSpPr>
            <a:spLocks noGrp="1"/>
          </p:cNvSpPr>
          <p:nvPr>
            <p:ph type="sldNum" sz="quarter" idx="12"/>
          </p:nvPr>
        </p:nvSpPr>
        <p:spPr/>
        <p:txBody>
          <a:bodyPr/>
          <a:lstStyle/>
          <a:p>
            <a:pPr>
              <a:defRPr/>
            </a:pPr>
            <a:fld id="{BE711FD1-3A22-47A6-A58D-5B0C1A140641}" type="slidenum">
              <a:rPr lang="en-US" altLang="en-US" smtClean="0"/>
              <a:pPr>
                <a:defRPr/>
              </a:pPr>
              <a:t>18</a:t>
            </a:fld>
            <a:endParaRPr lang="en-US" altLang="en-US"/>
          </a:p>
        </p:txBody>
      </p:sp>
      <p:sp>
        <p:nvSpPr>
          <p:cNvPr id="2" name="Title 1">
            <a:extLst>
              <a:ext uri="{FF2B5EF4-FFF2-40B4-BE49-F238E27FC236}">
                <a16:creationId xmlns:a16="http://schemas.microsoft.com/office/drawing/2014/main" id="{DCC9D6D2-39E5-4026-8825-23329DC94729}"/>
              </a:ext>
            </a:extLst>
          </p:cNvPr>
          <p:cNvSpPr>
            <a:spLocks noGrp="1"/>
          </p:cNvSpPr>
          <p:nvPr>
            <p:ph type="title"/>
          </p:nvPr>
        </p:nvSpPr>
        <p:spPr>
          <a:xfrm>
            <a:off x="228600" y="280988"/>
            <a:ext cx="9525000" cy="469900"/>
          </a:xfrm>
        </p:spPr>
        <p:txBody>
          <a:bodyPr/>
          <a:lstStyle/>
          <a:p>
            <a:pPr>
              <a:defRPr/>
            </a:pPr>
            <a:r>
              <a:rPr lang="en-US" sz="3518" b="1" dirty="0">
                <a:cs typeface="Arial" pitchFamily="34" charset="0"/>
              </a:rPr>
              <a:t>Seven Shelf-Miles of Vietnam-Era Records </a:t>
            </a:r>
          </a:p>
        </p:txBody>
      </p:sp>
      <p:pic>
        <p:nvPicPr>
          <p:cNvPr id="22531" name="Picture 2" descr="Image of warehouse scene from Raiders of the Lost Ark, showing a vast endless warehouse of crates of records, similar to the paper records collected during the Vietnam Era.">
            <a:extLst>
              <a:ext uri="{FF2B5EF4-FFF2-40B4-BE49-F238E27FC236}">
                <a16:creationId xmlns:a16="http://schemas.microsoft.com/office/drawing/2014/main" id="{30946DEA-4DD0-4586-8DF0-3B471FB72A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9700" y="1146968"/>
            <a:ext cx="7543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9C31056-1814-4583-9860-67B99BF13DE0}"/>
              </a:ext>
            </a:extLst>
          </p:cNvPr>
          <p:cNvSpPr/>
          <p:nvPr/>
        </p:nvSpPr>
        <p:spPr>
          <a:xfrm>
            <a:off x="1371600" y="6246812"/>
            <a:ext cx="6400800" cy="400110"/>
          </a:xfrm>
          <a:prstGeom prst="rect">
            <a:avLst/>
          </a:prstGeom>
        </p:spPr>
        <p:txBody>
          <a:bodyPr wrap="square">
            <a:spAutoFit/>
          </a:bodyPr>
          <a:lstStyle/>
          <a:p>
            <a:pPr lvl="0">
              <a:spcBef>
                <a:spcPct val="50000"/>
              </a:spcBef>
              <a:buClr>
                <a:srgbClr val="FF6600"/>
              </a:buClr>
              <a:buSzPct val="145000"/>
            </a:pPr>
            <a:r>
              <a:rPr lang="en-US" altLang="en-US" b="0" kern="0" dirty="0">
                <a:solidFill>
                  <a:srgbClr val="FFFFFF"/>
                </a:solidFill>
                <a:latin typeface="Arial"/>
              </a:rPr>
              <a:t>Scene from “Raiders of the Lost Ark” (1981)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29783DEA-11B6-4BBF-973F-11D87770EE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234973AE-BB28-4D6E-ADE6-798FBD9F5A38}" type="slidenum">
              <a:rPr lang="en-US" altLang="en-US" sz="1000" smtClean="0"/>
              <a:pPr>
                <a:spcBef>
                  <a:spcPct val="0"/>
                </a:spcBef>
                <a:buClrTx/>
                <a:buSzTx/>
                <a:buFontTx/>
                <a:buNone/>
              </a:pPr>
              <a:t>19</a:t>
            </a:fld>
            <a:endParaRPr lang="en-US" altLang="en-US" sz="1000"/>
          </a:p>
        </p:txBody>
      </p:sp>
      <p:sp>
        <p:nvSpPr>
          <p:cNvPr id="23558" name="Rectangle 1030">
            <a:extLst>
              <a:ext uri="{FF2B5EF4-FFF2-40B4-BE49-F238E27FC236}">
                <a16:creationId xmlns:a16="http://schemas.microsoft.com/office/drawing/2014/main" id="{FC9EC4F4-131B-4C1C-83EA-701B8892FD48}"/>
              </a:ext>
            </a:extLst>
          </p:cNvPr>
          <p:cNvSpPr>
            <a:spLocks noGrp="1" noChangeArrowheads="1"/>
          </p:cNvSpPr>
          <p:nvPr>
            <p:ph type="title"/>
          </p:nvPr>
        </p:nvSpPr>
        <p:spPr>
          <a:xfrm>
            <a:off x="304800" y="228600"/>
            <a:ext cx="9226550" cy="1117600"/>
          </a:xfrm>
        </p:spPr>
        <p:txBody>
          <a:bodyPr/>
          <a:lstStyle/>
          <a:p>
            <a:r>
              <a:rPr lang="en-US" altLang="en-US" b="1" dirty="0"/>
              <a:t>The VET Registry: Development</a:t>
            </a:r>
            <a:br>
              <a:rPr lang="en-US" altLang="en-US" b="1" dirty="0"/>
            </a:br>
            <a:r>
              <a:rPr lang="en-US" altLang="en-US" sz="900" b="1" dirty="0"/>
              <a:t>6 of 7</a:t>
            </a:r>
            <a:endParaRPr lang="en-US" altLang="en-US" dirty="0"/>
          </a:p>
        </p:txBody>
      </p:sp>
      <p:sp>
        <p:nvSpPr>
          <p:cNvPr id="23557" name="Rectangle 1029">
            <a:extLst>
              <a:ext uri="{FF2B5EF4-FFF2-40B4-BE49-F238E27FC236}">
                <a16:creationId xmlns:a16="http://schemas.microsoft.com/office/drawing/2014/main" id="{999F3DE1-0FD3-47CC-89B4-2C5148BF2A94}"/>
              </a:ext>
            </a:extLst>
          </p:cNvPr>
          <p:cNvSpPr>
            <a:spLocks noGrp="1" noChangeArrowheads="1"/>
          </p:cNvSpPr>
          <p:nvPr>
            <p:ph type="body" idx="1"/>
          </p:nvPr>
        </p:nvSpPr>
        <p:spPr>
          <a:xfrm>
            <a:off x="762000" y="1828800"/>
            <a:ext cx="8550275" cy="4021138"/>
          </a:xfrm>
        </p:spPr>
        <p:txBody>
          <a:bodyPr/>
          <a:lstStyle/>
          <a:p>
            <a:r>
              <a:rPr lang="en-US" altLang="en-US" sz="2800" dirty="0"/>
              <a:t>~7,500 twin pairs identified!!!!!</a:t>
            </a:r>
          </a:p>
          <a:p>
            <a:r>
              <a:rPr lang="en-US" altLang="en-US" sz="2800" dirty="0"/>
              <a:t>Military record info </a:t>
            </a:r>
          </a:p>
          <a:p>
            <a:pPr lvl="1"/>
            <a:r>
              <a:rPr lang="en-US" altLang="en-US" sz="2800" dirty="0"/>
              <a:t>Branch of service</a:t>
            </a:r>
          </a:p>
          <a:p>
            <a:pPr lvl="1"/>
            <a:r>
              <a:rPr lang="en-US" altLang="en-US" sz="2800" dirty="0"/>
              <a:t>Date of enlistment and discharge </a:t>
            </a:r>
          </a:p>
          <a:p>
            <a:pPr lvl="1"/>
            <a:r>
              <a:rPr lang="en-US" altLang="en-US" sz="2800" dirty="0"/>
              <a:t>Place of service</a:t>
            </a:r>
          </a:p>
          <a:p>
            <a:pPr lvl="1"/>
            <a:r>
              <a:rPr lang="en-US" altLang="en-US" sz="2800" dirty="0"/>
              <a:t>Height and weight</a:t>
            </a:r>
          </a:p>
          <a:p>
            <a:pPr lvl="1"/>
            <a:r>
              <a:rPr lang="en-US" altLang="en-US" sz="2800" dirty="0"/>
              <a:t>Measure of general intelligence</a:t>
            </a:r>
          </a:p>
          <a:p>
            <a:pPr lvl="1"/>
            <a:r>
              <a:rPr lang="en-US" altLang="en-US" sz="2800" dirty="0"/>
              <a:t>Combat-related medals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C72B1C83-A0F9-4CF6-8B84-C9594FACF073}"/>
              </a:ext>
            </a:extLst>
          </p:cNvPr>
          <p:cNvSpPr>
            <a:spLocks noGrp="1"/>
          </p:cNvSpPr>
          <p:nvPr>
            <p:ph type="sldNum" sz="quarter" idx="12"/>
          </p:nvPr>
        </p:nvSpPr>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buNone/>
            </a:pPr>
            <a:fld id="{5ADF233E-CBBC-4BC3-A6A3-F8078B2EA4AE}" type="slidenum">
              <a:rPr lang="en-US" altLang="en-US" sz="1000" smtClean="0"/>
              <a:pPr>
                <a:buNone/>
              </a:pPr>
              <a:t>2</a:t>
            </a:fld>
            <a:endParaRPr lang="en-US" altLang="en-US" sz="1000" dirty="0"/>
          </a:p>
        </p:txBody>
      </p:sp>
      <p:sp>
        <p:nvSpPr>
          <p:cNvPr id="5" name="Title 4" hidden="1">
            <a:extLst>
              <a:ext uri="{FF2B5EF4-FFF2-40B4-BE49-F238E27FC236}">
                <a16:creationId xmlns:a16="http://schemas.microsoft.com/office/drawing/2014/main" id="{134748C8-8279-47E0-A6FE-AF8EBEEFD76C}"/>
              </a:ext>
            </a:extLst>
          </p:cNvPr>
          <p:cNvSpPr>
            <a:spLocks noGrp="1"/>
          </p:cNvSpPr>
          <p:nvPr>
            <p:ph type="title"/>
          </p:nvPr>
        </p:nvSpPr>
        <p:spPr/>
        <p:txBody>
          <a:bodyPr/>
          <a:lstStyle/>
          <a:p>
            <a:pPr marL="0" indent="0"/>
            <a:r>
              <a:rPr lang="en-US" dirty="0"/>
              <a:t>Introduction 2 of 2</a:t>
            </a:r>
          </a:p>
        </p:txBody>
      </p:sp>
      <p:sp>
        <p:nvSpPr>
          <p:cNvPr id="6149" name="Rectangle 18">
            <a:extLst>
              <a:ext uri="{FF2B5EF4-FFF2-40B4-BE49-F238E27FC236}">
                <a16:creationId xmlns:a16="http://schemas.microsoft.com/office/drawing/2014/main" id="{6D6083EF-6791-4B91-A126-7FB30C75685D}"/>
              </a:ext>
            </a:extLst>
          </p:cNvPr>
          <p:cNvSpPr>
            <a:spLocks noGrp="1" noChangeArrowheads="1"/>
          </p:cNvSpPr>
          <p:nvPr>
            <p:ph type="body" idx="1"/>
          </p:nvPr>
        </p:nvSpPr>
        <p:spPr>
          <a:xfrm>
            <a:off x="754063" y="1293812"/>
            <a:ext cx="8550275" cy="1795462"/>
          </a:xfrm>
        </p:spPr>
        <p:txBody>
          <a:bodyPr/>
          <a:lstStyle/>
          <a:p>
            <a:pPr marL="0" indent="0" algn="ctr">
              <a:buNone/>
            </a:pPr>
            <a:r>
              <a:rPr lang="en-US" altLang="en-US" b="1" dirty="0">
                <a:solidFill>
                  <a:srgbClr val="FFFF66"/>
                </a:solidFill>
              </a:rPr>
              <a:t>The Vietnam Era Twin (VET) Registry: </a:t>
            </a:r>
          </a:p>
          <a:p>
            <a:pPr marL="0" indent="0" algn="ctr">
              <a:buNone/>
            </a:pPr>
            <a:r>
              <a:rPr lang="en-US" altLang="en-US" b="1" dirty="0">
                <a:solidFill>
                  <a:srgbClr val="FFFF66"/>
                </a:solidFill>
              </a:rPr>
              <a:t>A 30 Year Compendium of Scientific Research</a:t>
            </a:r>
          </a:p>
        </p:txBody>
      </p:sp>
      <p:sp>
        <p:nvSpPr>
          <p:cNvPr id="6150" name="Rectangle 21">
            <a:extLst>
              <a:ext uri="{FF2B5EF4-FFF2-40B4-BE49-F238E27FC236}">
                <a16:creationId xmlns:a16="http://schemas.microsoft.com/office/drawing/2014/main" id="{E0184D8D-9A8E-46A6-AD3F-58209B9D6413}"/>
              </a:ext>
            </a:extLst>
          </p:cNvPr>
          <p:cNvSpPr>
            <a:spLocks noChangeArrowheads="1"/>
          </p:cNvSpPr>
          <p:nvPr/>
        </p:nvSpPr>
        <p:spPr bwMode="auto">
          <a:xfrm>
            <a:off x="419100" y="3204369"/>
            <a:ext cx="92202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buFont typeface="Symbol" panose="05050102010706020507" pitchFamily="18" charset="2"/>
              <a:buNone/>
            </a:pPr>
            <a:r>
              <a:rPr lang="en-US" altLang="en-US" sz="2400" b="0" dirty="0"/>
              <a:t>Jack Goldberg, PhD</a:t>
            </a:r>
          </a:p>
          <a:p>
            <a:pPr algn="ctr">
              <a:buFont typeface="Symbol" panose="05050102010706020507" pitchFamily="18" charset="2"/>
              <a:buNone/>
            </a:pPr>
            <a:r>
              <a:rPr lang="en-US" altLang="en-US" sz="2400" b="0" dirty="0"/>
              <a:t>Senior Epidemiologist, VET Registry, </a:t>
            </a:r>
          </a:p>
          <a:p>
            <a:pPr algn="ctr">
              <a:buFont typeface="Symbol" panose="05050102010706020507" pitchFamily="18" charset="2"/>
              <a:buNone/>
            </a:pPr>
            <a:r>
              <a:rPr lang="en-US" altLang="en-US" sz="2400" b="0" dirty="0">
                <a:hlinkClick r:id="rId2"/>
              </a:rPr>
              <a:t>Seattle Epidemiologic Research and Information Center</a:t>
            </a:r>
            <a:r>
              <a:rPr lang="en-US" altLang="en-US" sz="2400" b="0" dirty="0"/>
              <a:t>, </a:t>
            </a:r>
          </a:p>
          <a:p>
            <a:pPr algn="ctr">
              <a:buFont typeface="Symbol" panose="05050102010706020507" pitchFamily="18" charset="2"/>
              <a:buNone/>
            </a:pPr>
            <a:r>
              <a:rPr lang="en-US" altLang="en-US" sz="2400" b="0" dirty="0"/>
              <a:t>VA Cooperative Studies Program</a:t>
            </a:r>
          </a:p>
          <a:p>
            <a:pPr algn="ctr">
              <a:buFont typeface="Symbol" panose="05050102010706020507" pitchFamily="18" charset="2"/>
              <a:buNone/>
            </a:pPr>
            <a:r>
              <a:rPr lang="en-US" altLang="en-US" sz="2400" b="0" dirty="0"/>
              <a:t>Emeritus Research Professor of Epidemiology, </a:t>
            </a:r>
          </a:p>
          <a:p>
            <a:pPr algn="ctr">
              <a:buFont typeface="Symbol" panose="05050102010706020507" pitchFamily="18" charset="2"/>
              <a:buNone/>
            </a:pPr>
            <a:r>
              <a:rPr lang="en-US" altLang="en-US" sz="2400" b="0" dirty="0"/>
              <a:t>University of Washington</a:t>
            </a:r>
          </a:p>
        </p:txBody>
      </p:sp>
      <p:pic>
        <p:nvPicPr>
          <p:cNvPr id="6151" name="Picture 1001" descr="     VA Logo">
            <a:extLst>
              <a:ext uri="{FF2B5EF4-FFF2-40B4-BE49-F238E27FC236}">
                <a16:creationId xmlns:a16="http://schemas.microsoft.com/office/drawing/2014/main" id="{A4F631BE-8526-4173-9103-5752C560F9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405162"/>
            <a:ext cx="1160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descr="     Vietnam Era Twin Registry Logo">
            <a:extLst>
              <a:ext uri="{FF2B5EF4-FFF2-40B4-BE49-F238E27FC236}">
                <a16:creationId xmlns:a16="http://schemas.microsoft.com/office/drawing/2014/main" id="{A3ED2EA1-9978-4CFC-8B33-92920925807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379412"/>
            <a:ext cx="29083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a:extLst>
              <a:ext uri="{FF2B5EF4-FFF2-40B4-BE49-F238E27FC236}">
                <a16:creationId xmlns:a16="http://schemas.microsoft.com/office/drawing/2014/main" id="{13EFC184-7FF0-43BE-9535-B6E5049557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FE0CC293-ADAE-4352-BEAC-3F36A88BFD0F}" type="slidenum">
              <a:rPr lang="en-US" altLang="en-US" sz="1000" smtClean="0"/>
              <a:pPr>
                <a:spcBef>
                  <a:spcPct val="0"/>
                </a:spcBef>
                <a:buClrTx/>
                <a:buSzTx/>
                <a:buFontTx/>
                <a:buNone/>
              </a:pPr>
              <a:t>20</a:t>
            </a:fld>
            <a:endParaRPr lang="en-US" altLang="en-US" sz="1000"/>
          </a:p>
        </p:txBody>
      </p:sp>
      <p:sp>
        <p:nvSpPr>
          <p:cNvPr id="24582" name="Rectangle 6">
            <a:extLst>
              <a:ext uri="{FF2B5EF4-FFF2-40B4-BE49-F238E27FC236}">
                <a16:creationId xmlns:a16="http://schemas.microsoft.com/office/drawing/2014/main" id="{AA3F82C3-9C51-43BC-89F7-F4BF4F2C6BDB}"/>
              </a:ext>
            </a:extLst>
          </p:cNvPr>
          <p:cNvSpPr>
            <a:spLocks noGrp="1" noChangeArrowheads="1"/>
          </p:cNvSpPr>
          <p:nvPr>
            <p:ph type="title"/>
          </p:nvPr>
        </p:nvSpPr>
        <p:spPr>
          <a:xfrm>
            <a:off x="304800" y="228600"/>
            <a:ext cx="9601200" cy="1117600"/>
          </a:xfrm>
        </p:spPr>
        <p:txBody>
          <a:bodyPr/>
          <a:lstStyle/>
          <a:p>
            <a:r>
              <a:rPr lang="en-US" altLang="en-US" b="1" dirty="0"/>
              <a:t>The VET Registry: Development</a:t>
            </a:r>
            <a:br>
              <a:rPr lang="en-US" altLang="en-US" b="1" dirty="0"/>
            </a:br>
            <a:r>
              <a:rPr lang="en-US" altLang="en-US" sz="900" b="1" dirty="0"/>
              <a:t>7 of 7</a:t>
            </a:r>
            <a:endParaRPr lang="en-US" altLang="en-US" b="1" dirty="0"/>
          </a:p>
        </p:txBody>
      </p:sp>
      <p:sp>
        <p:nvSpPr>
          <p:cNvPr id="24581" name="Rectangle 5">
            <a:extLst>
              <a:ext uri="{FF2B5EF4-FFF2-40B4-BE49-F238E27FC236}">
                <a16:creationId xmlns:a16="http://schemas.microsoft.com/office/drawing/2014/main" id="{3471E2BF-E53B-498F-B25F-03FAA129ACDD}"/>
              </a:ext>
            </a:extLst>
          </p:cNvPr>
          <p:cNvSpPr>
            <a:spLocks noGrp="1" noChangeArrowheads="1"/>
          </p:cNvSpPr>
          <p:nvPr>
            <p:ph type="body" idx="1"/>
          </p:nvPr>
        </p:nvSpPr>
        <p:spPr>
          <a:xfrm>
            <a:off x="381000" y="1827213"/>
            <a:ext cx="8931275" cy="4343400"/>
          </a:xfrm>
        </p:spPr>
        <p:txBody>
          <a:bodyPr/>
          <a:lstStyle/>
          <a:p>
            <a:pPr>
              <a:buFont typeface="Symbol" panose="05050102010706020507" pitchFamily="18" charset="2"/>
              <a:buNone/>
            </a:pPr>
            <a:r>
              <a:rPr lang="en-US" altLang="en-US" b="1" u="sng" dirty="0"/>
              <a:t>Descriptive Statistics</a:t>
            </a:r>
            <a:endParaRPr lang="en-US" altLang="en-US" u="sng" dirty="0"/>
          </a:p>
          <a:p>
            <a:r>
              <a:rPr lang="en-US" altLang="en-US" dirty="0"/>
              <a:t>Median year of birth = 1949</a:t>
            </a:r>
          </a:p>
          <a:p>
            <a:r>
              <a:rPr lang="en-US" altLang="en-US" dirty="0"/>
              <a:t>92% white </a:t>
            </a:r>
          </a:p>
          <a:p>
            <a:r>
              <a:rPr lang="en-US" altLang="en-US" dirty="0"/>
              <a:t>Vietnam service</a:t>
            </a:r>
          </a:p>
          <a:p>
            <a:pPr lvl="1"/>
            <a:r>
              <a:rPr lang="en-US" altLang="en-US" dirty="0"/>
              <a:t>21% both served in Vietnam</a:t>
            </a:r>
          </a:p>
          <a:p>
            <a:pPr lvl="1"/>
            <a:r>
              <a:rPr lang="en-US" altLang="en-US" dirty="0"/>
              <a:t>36% discordant for Vietnam </a:t>
            </a:r>
          </a:p>
          <a:p>
            <a:pPr lvl="1"/>
            <a:r>
              <a:rPr lang="en-US" altLang="en-US" dirty="0"/>
              <a:t>43% neither served in Vietnam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72269A51-DF38-4BFB-9F98-0C18EE550A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4C04C38E-3F47-490C-A266-486D7696D42A}" type="slidenum">
              <a:rPr lang="en-US" altLang="en-US" sz="1000" smtClean="0"/>
              <a:pPr>
                <a:spcBef>
                  <a:spcPct val="0"/>
                </a:spcBef>
                <a:buClrTx/>
                <a:buSzTx/>
                <a:buFontTx/>
                <a:buNone/>
              </a:pPr>
              <a:t>21</a:t>
            </a:fld>
            <a:endParaRPr lang="en-US" altLang="en-US" sz="1000"/>
          </a:p>
        </p:txBody>
      </p:sp>
      <p:sp>
        <p:nvSpPr>
          <p:cNvPr id="25606" name="Rectangle 6">
            <a:extLst>
              <a:ext uri="{FF2B5EF4-FFF2-40B4-BE49-F238E27FC236}">
                <a16:creationId xmlns:a16="http://schemas.microsoft.com/office/drawing/2014/main" id="{0384650B-4E74-4A95-986F-D33D32517FE2}"/>
              </a:ext>
            </a:extLst>
          </p:cNvPr>
          <p:cNvSpPr>
            <a:spLocks noGrp="1" noChangeArrowheads="1"/>
          </p:cNvSpPr>
          <p:nvPr>
            <p:ph type="title"/>
          </p:nvPr>
        </p:nvSpPr>
        <p:spPr>
          <a:xfrm>
            <a:off x="381000" y="77788"/>
            <a:ext cx="9296400" cy="684212"/>
          </a:xfrm>
        </p:spPr>
        <p:txBody>
          <a:bodyPr/>
          <a:lstStyle/>
          <a:p>
            <a:r>
              <a:rPr lang="en-US" altLang="en-US" b="1" dirty="0"/>
              <a:t>The VET Registry: Some History</a:t>
            </a:r>
          </a:p>
        </p:txBody>
      </p:sp>
      <p:sp>
        <p:nvSpPr>
          <p:cNvPr id="25605" name="Rectangle 5">
            <a:extLst>
              <a:ext uri="{FF2B5EF4-FFF2-40B4-BE49-F238E27FC236}">
                <a16:creationId xmlns:a16="http://schemas.microsoft.com/office/drawing/2014/main" id="{97381553-7B17-4FAA-9BE7-8BC3A6BE4654}"/>
              </a:ext>
            </a:extLst>
          </p:cNvPr>
          <p:cNvSpPr>
            <a:spLocks noGrp="1" noChangeArrowheads="1"/>
          </p:cNvSpPr>
          <p:nvPr>
            <p:ph type="body" idx="1"/>
          </p:nvPr>
        </p:nvSpPr>
        <p:spPr>
          <a:xfrm>
            <a:off x="457200" y="1104900"/>
            <a:ext cx="9099550" cy="5522913"/>
          </a:xfrm>
        </p:spPr>
        <p:txBody>
          <a:bodyPr/>
          <a:lstStyle/>
          <a:p>
            <a:pPr>
              <a:buFont typeface="Symbol" panose="05050102010706020507" pitchFamily="18" charset="2"/>
              <a:buNone/>
            </a:pPr>
            <a:r>
              <a:rPr lang="en-US" altLang="en-US" sz="2800" b="1" u="sng" dirty="0"/>
              <a:t>Time at Hines VA CSPCC</a:t>
            </a:r>
            <a:endParaRPr lang="en-US" altLang="en-US" sz="2800" u="sng" dirty="0"/>
          </a:p>
          <a:p>
            <a:r>
              <a:rPr lang="en-US" altLang="en-US" sz="2400" dirty="0"/>
              <a:t>Early Hines years (1983-1990)</a:t>
            </a:r>
          </a:p>
          <a:p>
            <a:pPr lvl="1"/>
            <a:r>
              <a:rPr lang="en-US" altLang="en-US" sz="2400" dirty="0"/>
              <a:t>CSP # 256 (Vietnam Era Twin Study) is completed</a:t>
            </a:r>
          </a:p>
          <a:p>
            <a:pPr lvl="1"/>
            <a:r>
              <a:rPr lang="en-US" altLang="en-US" sz="2400" dirty="0"/>
              <a:t>Registry evolves under Bill Henderson</a:t>
            </a:r>
          </a:p>
          <a:p>
            <a:r>
              <a:rPr lang="en-US" altLang="en-US" sz="2400" dirty="0"/>
              <a:t> Later Hines years (1991-2000)</a:t>
            </a:r>
          </a:p>
          <a:p>
            <a:pPr lvl="1"/>
            <a:r>
              <a:rPr lang="en-US" altLang="en-US" sz="2400" dirty="0"/>
              <a:t>Strong VA support </a:t>
            </a:r>
          </a:p>
          <a:p>
            <a:pPr lvl="1"/>
            <a:r>
              <a:rPr lang="en-US" altLang="en-US" sz="2400" dirty="0"/>
              <a:t>Creation of an external scientific oversight group</a:t>
            </a:r>
          </a:p>
          <a:p>
            <a:pPr lvl="1"/>
            <a:r>
              <a:rPr lang="en-US" altLang="en-US" sz="2400" dirty="0"/>
              <a:t>Develop rules for accessing the Registry</a:t>
            </a:r>
          </a:p>
          <a:p>
            <a:pPr lvl="1"/>
            <a:r>
              <a:rPr lang="en-US" altLang="en-US" sz="2400" dirty="0"/>
              <a:t>Active research portfolio by investigators</a:t>
            </a:r>
          </a:p>
          <a:p>
            <a:pPr lvl="2"/>
            <a:r>
              <a:rPr lang="en-US" altLang="en-US" sz="2400" dirty="0"/>
              <a:t>Mail and telephone surveys</a:t>
            </a:r>
          </a:p>
          <a:p>
            <a:pPr lvl="2"/>
            <a:r>
              <a:rPr lang="en-US" altLang="en-US" sz="2400" dirty="0"/>
              <a:t>First in-person examinations (1996)</a:t>
            </a:r>
          </a:p>
          <a:p>
            <a:pPr lvl="2"/>
            <a:r>
              <a:rPr lang="en-US" altLang="en-US" sz="2400" dirty="0"/>
              <a:t>Offspring of twins added to Registry (1998)</a:t>
            </a:r>
          </a:p>
          <a:p>
            <a:pPr lvl="2"/>
            <a:endParaRPr lang="en-US" alt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a:extLst>
              <a:ext uri="{FF2B5EF4-FFF2-40B4-BE49-F238E27FC236}">
                <a16:creationId xmlns:a16="http://schemas.microsoft.com/office/drawing/2014/main" id="{FA77D408-8152-434F-9B36-8415DF1A05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4D2BAF44-9BD7-40B9-8552-918E6B25640D}" type="slidenum">
              <a:rPr lang="en-US" altLang="en-US" sz="1000" smtClean="0"/>
              <a:pPr>
                <a:spcBef>
                  <a:spcPct val="0"/>
                </a:spcBef>
                <a:buClrTx/>
                <a:buSzTx/>
                <a:buFontTx/>
                <a:buNone/>
              </a:pPr>
              <a:t>22</a:t>
            </a:fld>
            <a:endParaRPr lang="en-US" altLang="en-US" sz="1000"/>
          </a:p>
        </p:txBody>
      </p:sp>
      <p:sp>
        <p:nvSpPr>
          <p:cNvPr id="26630" name="Rectangle 1030">
            <a:extLst>
              <a:ext uri="{FF2B5EF4-FFF2-40B4-BE49-F238E27FC236}">
                <a16:creationId xmlns:a16="http://schemas.microsoft.com/office/drawing/2014/main" id="{B9F2F89E-AC12-4691-95E3-DC21602C86C5}"/>
              </a:ext>
            </a:extLst>
          </p:cNvPr>
          <p:cNvSpPr>
            <a:spLocks noGrp="1" noChangeArrowheads="1"/>
          </p:cNvSpPr>
          <p:nvPr>
            <p:ph type="title"/>
          </p:nvPr>
        </p:nvSpPr>
        <p:spPr>
          <a:xfrm>
            <a:off x="762000" y="228600"/>
            <a:ext cx="8991600" cy="684213"/>
          </a:xfrm>
        </p:spPr>
        <p:txBody>
          <a:bodyPr/>
          <a:lstStyle/>
          <a:p>
            <a:r>
              <a:rPr lang="en-US" altLang="en-US" sz="3600" b="1"/>
              <a:t>The VET Registry: More History</a:t>
            </a:r>
          </a:p>
        </p:txBody>
      </p:sp>
      <p:sp>
        <p:nvSpPr>
          <p:cNvPr id="26629" name="Rectangle 1029">
            <a:extLst>
              <a:ext uri="{FF2B5EF4-FFF2-40B4-BE49-F238E27FC236}">
                <a16:creationId xmlns:a16="http://schemas.microsoft.com/office/drawing/2014/main" id="{2DE9637F-16DA-4F79-8E55-6E6B1B90740F}"/>
              </a:ext>
            </a:extLst>
          </p:cNvPr>
          <p:cNvSpPr>
            <a:spLocks noGrp="1" noChangeArrowheads="1"/>
          </p:cNvSpPr>
          <p:nvPr>
            <p:ph type="body" idx="1"/>
          </p:nvPr>
        </p:nvSpPr>
        <p:spPr>
          <a:xfrm>
            <a:off x="381000" y="1446213"/>
            <a:ext cx="8920163" cy="4114800"/>
          </a:xfrm>
        </p:spPr>
        <p:txBody>
          <a:bodyPr/>
          <a:lstStyle/>
          <a:p>
            <a:pPr>
              <a:buFont typeface="Symbol" panose="05050102010706020507" pitchFamily="18" charset="2"/>
              <a:buNone/>
            </a:pPr>
            <a:r>
              <a:rPr lang="en-US" altLang="en-US" sz="2800" b="1" u="sng" dirty="0"/>
              <a:t>Time at Seattle VA CSPEC (2001-2018) </a:t>
            </a:r>
          </a:p>
          <a:p>
            <a:r>
              <a:rPr lang="en-US" altLang="en-US" sz="2400" dirty="0"/>
              <a:t>Registry is transferred within CSP to Seattle VA CSPEC</a:t>
            </a:r>
          </a:p>
          <a:p>
            <a:pPr lvl="1"/>
            <a:r>
              <a:rPr lang="en-US" altLang="en-US" sz="2400" dirty="0"/>
              <a:t>Jack Goldberg transfers with the Registry</a:t>
            </a:r>
          </a:p>
          <a:p>
            <a:pPr lvl="1"/>
            <a:r>
              <a:rPr lang="en-US" altLang="en-US" sz="2400" dirty="0"/>
              <a:t>Registry Director is Ed Boyko and then Nick Smith</a:t>
            </a:r>
          </a:p>
          <a:p>
            <a:r>
              <a:rPr lang="en-US" altLang="en-US" sz="2400" dirty="0"/>
              <a:t>Mail and telephone studies continue</a:t>
            </a:r>
          </a:p>
          <a:p>
            <a:r>
              <a:rPr lang="en-US" altLang="en-US" sz="2400" dirty="0"/>
              <a:t>In-person studies accelerate</a:t>
            </a:r>
          </a:p>
          <a:p>
            <a:r>
              <a:rPr lang="en-US" altLang="en-US" sz="2400" dirty="0"/>
              <a:t>Creation of the Registry biorepository (2002)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id="{4E056903-DFAE-4285-933A-B17D6C1512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2B0E9ABA-5C52-49FE-8FF0-7616E2387510}" type="slidenum">
              <a:rPr lang="en-US" altLang="en-US" sz="1000" smtClean="0"/>
              <a:pPr>
                <a:spcBef>
                  <a:spcPct val="0"/>
                </a:spcBef>
                <a:buClrTx/>
                <a:buSzTx/>
                <a:buFontTx/>
                <a:buNone/>
              </a:pPr>
              <a:t>23</a:t>
            </a:fld>
            <a:endParaRPr lang="en-US" altLang="en-US" sz="1000"/>
          </a:p>
        </p:txBody>
      </p:sp>
      <p:sp>
        <p:nvSpPr>
          <p:cNvPr id="27653" name="Rectangle 1030">
            <a:extLst>
              <a:ext uri="{FF2B5EF4-FFF2-40B4-BE49-F238E27FC236}">
                <a16:creationId xmlns:a16="http://schemas.microsoft.com/office/drawing/2014/main" id="{55CC2147-F8AD-488F-9CB2-CB3EFFB68D14}"/>
              </a:ext>
            </a:extLst>
          </p:cNvPr>
          <p:cNvSpPr>
            <a:spLocks noGrp="1" noChangeArrowheads="1"/>
          </p:cNvSpPr>
          <p:nvPr>
            <p:ph type="title"/>
          </p:nvPr>
        </p:nvSpPr>
        <p:spPr>
          <a:xfrm>
            <a:off x="457200" y="38100"/>
            <a:ext cx="8991600" cy="735013"/>
          </a:xfrm>
        </p:spPr>
        <p:txBody>
          <a:bodyPr/>
          <a:lstStyle/>
          <a:p>
            <a:r>
              <a:rPr lang="en-US" altLang="en-US" sz="3600" b="1"/>
              <a:t>Digression: Memories of the Early Days</a:t>
            </a:r>
          </a:p>
        </p:txBody>
      </p:sp>
      <p:sp>
        <p:nvSpPr>
          <p:cNvPr id="27655" name="TextBox 3">
            <a:extLst>
              <a:ext uri="{FF2B5EF4-FFF2-40B4-BE49-F238E27FC236}">
                <a16:creationId xmlns:a16="http://schemas.microsoft.com/office/drawing/2014/main" id="{2D084863-092A-4826-805F-1CEED8742AA9}"/>
              </a:ext>
            </a:extLst>
          </p:cNvPr>
          <p:cNvSpPr txBox="1">
            <a:spLocks noChangeArrowheads="1"/>
          </p:cNvSpPr>
          <p:nvPr/>
        </p:nvSpPr>
        <p:spPr bwMode="auto">
          <a:xfrm>
            <a:off x="7315200" y="2741613"/>
            <a:ext cx="259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r>
              <a:rPr lang="en-US" altLang="en-US" sz="2000" dirty="0">
                <a:solidFill>
                  <a:srgbClr val="FFFF66"/>
                </a:solidFill>
              </a:rPr>
              <a:t>(1983)</a:t>
            </a:r>
          </a:p>
          <a:p>
            <a:pPr>
              <a:spcBef>
                <a:spcPct val="0"/>
              </a:spcBef>
              <a:buClrTx/>
              <a:buSzTx/>
              <a:buFontTx/>
              <a:buNone/>
            </a:pPr>
            <a:endParaRPr lang="en-US" altLang="en-US" sz="2000" dirty="0">
              <a:solidFill>
                <a:srgbClr val="FFFF66"/>
              </a:solidFill>
            </a:endParaRPr>
          </a:p>
          <a:p>
            <a:pPr>
              <a:spcBef>
                <a:spcPct val="0"/>
              </a:spcBef>
              <a:buClrTx/>
              <a:buSzTx/>
              <a:buFontTx/>
              <a:buNone/>
            </a:pPr>
            <a:r>
              <a:rPr lang="en-US" altLang="en-US" sz="2000" dirty="0">
                <a:solidFill>
                  <a:srgbClr val="FFFF66"/>
                </a:solidFill>
              </a:rPr>
              <a:t>Epidemiologist job description at Hines for twin study </a:t>
            </a:r>
          </a:p>
        </p:txBody>
      </p:sp>
      <p:pic>
        <p:nvPicPr>
          <p:cNvPr id="27654" name="Picture 2" descr="Small reference slip for Jack Goldberg, Ph.D that reads: &quot;Attached is a position description for our epidemiologist position. Have a good trip to St. Louis&quot; from William Henderson, Ph.D.">
            <a:extLst>
              <a:ext uri="{FF2B5EF4-FFF2-40B4-BE49-F238E27FC236}">
                <a16:creationId xmlns:a16="http://schemas.microsoft.com/office/drawing/2014/main" id="{6D11154A-418D-4F8A-B2C5-FC48231C9A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0163" y="1230313"/>
            <a:ext cx="4592637"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00EAADF8-B3B8-4D77-BF85-4620283096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08A37FCB-B0A7-4F3B-8003-0D30F59BF343}" type="slidenum">
              <a:rPr lang="en-US" altLang="en-US" sz="1000" smtClean="0"/>
              <a:pPr>
                <a:spcBef>
                  <a:spcPct val="0"/>
                </a:spcBef>
                <a:buClrTx/>
                <a:buSzTx/>
                <a:buFontTx/>
                <a:buNone/>
              </a:pPr>
              <a:t>24</a:t>
            </a:fld>
            <a:endParaRPr lang="en-US" altLang="en-US" sz="1000"/>
          </a:p>
        </p:txBody>
      </p:sp>
      <p:sp>
        <p:nvSpPr>
          <p:cNvPr id="28677" name="Rectangle 1030">
            <a:extLst>
              <a:ext uri="{FF2B5EF4-FFF2-40B4-BE49-F238E27FC236}">
                <a16:creationId xmlns:a16="http://schemas.microsoft.com/office/drawing/2014/main" id="{81735D61-AE5B-4AA5-9F80-B7CA061AC691}"/>
              </a:ext>
            </a:extLst>
          </p:cNvPr>
          <p:cNvSpPr>
            <a:spLocks noGrp="1" noChangeArrowheads="1"/>
          </p:cNvSpPr>
          <p:nvPr>
            <p:ph type="title"/>
          </p:nvPr>
        </p:nvSpPr>
        <p:spPr>
          <a:xfrm>
            <a:off x="304800" y="228600"/>
            <a:ext cx="9372600" cy="1117600"/>
          </a:xfrm>
        </p:spPr>
        <p:txBody>
          <a:bodyPr/>
          <a:lstStyle/>
          <a:p>
            <a:r>
              <a:rPr lang="en-US" altLang="en-US" sz="3600" b="1" dirty="0"/>
              <a:t>Digression: Memories of the Early Days</a:t>
            </a:r>
            <a:br>
              <a:rPr lang="en-US" altLang="en-US" sz="3600" b="1" dirty="0"/>
            </a:br>
            <a:r>
              <a:rPr lang="en-US" altLang="en-US" sz="900" b="1" dirty="0"/>
              <a:t>1 of 4</a:t>
            </a:r>
            <a:endParaRPr lang="en-US" altLang="en-US" sz="3600" b="1" dirty="0"/>
          </a:p>
        </p:txBody>
      </p:sp>
      <p:sp>
        <p:nvSpPr>
          <p:cNvPr id="28679" name="TextBox 3">
            <a:extLst>
              <a:ext uri="{FF2B5EF4-FFF2-40B4-BE49-F238E27FC236}">
                <a16:creationId xmlns:a16="http://schemas.microsoft.com/office/drawing/2014/main" id="{C032F9E6-3038-447A-A50E-2A16AED59C61}"/>
              </a:ext>
            </a:extLst>
          </p:cNvPr>
          <p:cNvSpPr txBox="1">
            <a:spLocks noChangeArrowheads="1"/>
          </p:cNvSpPr>
          <p:nvPr/>
        </p:nvSpPr>
        <p:spPr bwMode="auto">
          <a:xfrm>
            <a:off x="6705600" y="2436813"/>
            <a:ext cx="3124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r>
              <a:rPr lang="en-US" altLang="en-US" sz="2000" dirty="0">
                <a:solidFill>
                  <a:srgbClr val="FFFF66"/>
                </a:solidFill>
              </a:rPr>
              <a:t>(1989) </a:t>
            </a:r>
          </a:p>
          <a:p>
            <a:pPr>
              <a:spcBef>
                <a:spcPct val="0"/>
              </a:spcBef>
              <a:buClrTx/>
              <a:buSzTx/>
              <a:buFontTx/>
              <a:buNone/>
            </a:pPr>
            <a:endParaRPr lang="en-US" altLang="en-US" sz="2000" dirty="0">
              <a:solidFill>
                <a:srgbClr val="FFFF66"/>
              </a:solidFill>
            </a:endParaRPr>
          </a:p>
          <a:p>
            <a:pPr>
              <a:spcBef>
                <a:spcPct val="0"/>
              </a:spcBef>
              <a:buClrTx/>
              <a:buSzTx/>
              <a:buFontTx/>
              <a:buNone/>
            </a:pPr>
            <a:r>
              <a:rPr lang="en-US" altLang="en-US" sz="2000" dirty="0">
                <a:solidFill>
                  <a:srgbClr val="FFFF66"/>
                </a:solidFill>
              </a:rPr>
              <a:t>Seth Eisen in Rome for the International Congress on Twin Studies meeting. He is digging through the hotel waste basket for his misplaced presentation slides. </a:t>
            </a:r>
          </a:p>
        </p:txBody>
      </p:sp>
      <p:pic>
        <p:nvPicPr>
          <p:cNvPr id="28678" name="Picture 2" descr="Seth Eisen in a business suit with a trash can in his hands&#10;">
            <a:extLst>
              <a:ext uri="{FF2B5EF4-FFF2-40B4-BE49-F238E27FC236}">
                <a16:creationId xmlns:a16="http://schemas.microsoft.com/office/drawing/2014/main" id="{8E2DCDC2-6385-41A6-93AB-622F3D7519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1549400"/>
            <a:ext cx="35814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C3CD785E-2AF1-4E7F-A162-2F083B4B87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6DD186E5-89D2-4A79-9B8B-A2DF50A40323}" type="slidenum">
              <a:rPr lang="en-US" altLang="en-US" sz="1000" smtClean="0"/>
              <a:pPr>
                <a:spcBef>
                  <a:spcPct val="0"/>
                </a:spcBef>
                <a:buClrTx/>
                <a:buSzTx/>
                <a:buFontTx/>
                <a:buNone/>
              </a:pPr>
              <a:t>25</a:t>
            </a:fld>
            <a:endParaRPr lang="en-US" altLang="en-US" sz="1000"/>
          </a:p>
        </p:txBody>
      </p:sp>
      <p:sp>
        <p:nvSpPr>
          <p:cNvPr id="29701" name="Rectangle 1030">
            <a:extLst>
              <a:ext uri="{FF2B5EF4-FFF2-40B4-BE49-F238E27FC236}">
                <a16:creationId xmlns:a16="http://schemas.microsoft.com/office/drawing/2014/main" id="{F36EC705-F24D-46F6-BF13-1032CDFFCDF5}"/>
              </a:ext>
            </a:extLst>
          </p:cNvPr>
          <p:cNvSpPr>
            <a:spLocks noGrp="1" noChangeArrowheads="1"/>
          </p:cNvSpPr>
          <p:nvPr>
            <p:ph type="title"/>
          </p:nvPr>
        </p:nvSpPr>
        <p:spPr>
          <a:xfrm>
            <a:off x="296863" y="74613"/>
            <a:ext cx="9007475" cy="608012"/>
          </a:xfrm>
        </p:spPr>
        <p:txBody>
          <a:bodyPr/>
          <a:lstStyle/>
          <a:p>
            <a:r>
              <a:rPr lang="en-US" altLang="en-US" sz="3600" b="1" dirty="0"/>
              <a:t>Digression: Memories of the Early Days</a:t>
            </a:r>
            <a:br>
              <a:rPr lang="en-US" altLang="en-US" sz="3600" b="1" dirty="0"/>
            </a:br>
            <a:r>
              <a:rPr lang="en-US" altLang="en-US" sz="900" b="1" dirty="0"/>
              <a:t>2 of 4</a:t>
            </a:r>
            <a:endParaRPr lang="en-US" altLang="en-US" sz="3600" b="1" dirty="0"/>
          </a:p>
        </p:txBody>
      </p:sp>
      <p:sp>
        <p:nvSpPr>
          <p:cNvPr id="29703" name="TextBox 3">
            <a:extLst>
              <a:ext uri="{FF2B5EF4-FFF2-40B4-BE49-F238E27FC236}">
                <a16:creationId xmlns:a16="http://schemas.microsoft.com/office/drawing/2014/main" id="{75A3FECE-CD21-47B2-8C2C-CD57B6562716}"/>
              </a:ext>
            </a:extLst>
          </p:cNvPr>
          <p:cNvSpPr txBox="1">
            <a:spLocks noChangeArrowheads="1"/>
          </p:cNvSpPr>
          <p:nvPr/>
        </p:nvSpPr>
        <p:spPr bwMode="auto">
          <a:xfrm>
            <a:off x="7620000" y="2436813"/>
            <a:ext cx="236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r>
              <a:rPr lang="en-US" altLang="en-US" sz="2000" dirty="0">
                <a:solidFill>
                  <a:srgbClr val="FFFF66"/>
                </a:solidFill>
              </a:rPr>
              <a:t>(1988) </a:t>
            </a:r>
          </a:p>
          <a:p>
            <a:pPr>
              <a:spcBef>
                <a:spcPct val="0"/>
              </a:spcBef>
              <a:buClrTx/>
              <a:buSzTx/>
              <a:buFontTx/>
              <a:buNone/>
            </a:pPr>
            <a:endParaRPr lang="en-US" altLang="en-US" sz="2000" dirty="0">
              <a:solidFill>
                <a:srgbClr val="FFFF66"/>
              </a:solidFill>
            </a:endParaRPr>
          </a:p>
          <a:p>
            <a:pPr>
              <a:spcBef>
                <a:spcPct val="0"/>
              </a:spcBef>
              <a:buClrTx/>
              <a:buSzTx/>
              <a:buFontTx/>
              <a:buNone/>
            </a:pPr>
            <a:r>
              <a:rPr lang="en-US" altLang="en-US" sz="2000" dirty="0">
                <a:solidFill>
                  <a:srgbClr val="FFFF66"/>
                </a:solidFill>
              </a:rPr>
              <a:t>Spark for the NHLBI study</a:t>
            </a:r>
          </a:p>
        </p:txBody>
      </p:sp>
      <p:pic>
        <p:nvPicPr>
          <p:cNvPr id="29702" name="Picture 1" descr="Letter from the NIH National Heart, Lung, and Blood Institute (NHLBI) to William Henderson summarizing a prior phone call and outlining a VA &amp; NHLBI research collaboration idea. ">
            <a:extLst>
              <a:ext uri="{FF2B5EF4-FFF2-40B4-BE49-F238E27FC236}">
                <a16:creationId xmlns:a16="http://schemas.microsoft.com/office/drawing/2014/main" id="{82827DF9-1132-491A-AE55-FC9B2FA536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38635"/>
          <a:stretch>
            <a:fillRect/>
          </a:stretch>
        </p:blipFill>
        <p:spPr bwMode="auto">
          <a:xfrm>
            <a:off x="1676400" y="1135063"/>
            <a:ext cx="57150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a:extLst>
              <a:ext uri="{FF2B5EF4-FFF2-40B4-BE49-F238E27FC236}">
                <a16:creationId xmlns:a16="http://schemas.microsoft.com/office/drawing/2014/main" id="{90B13687-BBB7-4274-870F-C73C076A4E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2701">
                <a:solidFill>
                  <a:schemeClr val="bg1"/>
                </a:solidFill>
                <a:latin typeface="Arial" panose="020B0604020202020204" pitchFamily="34" charset="0"/>
              </a:defRPr>
            </a:lvl1pPr>
            <a:lvl2pPr marL="627153" indent="-241213">
              <a:spcBef>
                <a:spcPct val="10000"/>
              </a:spcBef>
              <a:buChar char="–"/>
              <a:defRPr sz="2701">
                <a:solidFill>
                  <a:schemeClr val="bg1"/>
                </a:solidFill>
                <a:latin typeface="Arial" panose="020B0604020202020204" pitchFamily="34" charset="0"/>
              </a:defRPr>
            </a:lvl2pPr>
            <a:lvl3pPr marL="964852" indent="-192971">
              <a:spcBef>
                <a:spcPct val="20000"/>
              </a:spcBef>
              <a:buChar char="•"/>
              <a:defRPr sz="2701">
                <a:solidFill>
                  <a:schemeClr val="bg1"/>
                </a:solidFill>
                <a:latin typeface="Arial" panose="020B0604020202020204" pitchFamily="34" charset="0"/>
              </a:defRPr>
            </a:lvl3pPr>
            <a:lvl4pPr marL="1350793" indent="-192971">
              <a:spcBef>
                <a:spcPct val="20000"/>
              </a:spcBef>
              <a:buChar char="–"/>
              <a:defRPr sz="2701">
                <a:solidFill>
                  <a:schemeClr val="bg1"/>
                </a:solidFill>
                <a:latin typeface="Arial" panose="020B0604020202020204" pitchFamily="34" charset="0"/>
              </a:defRPr>
            </a:lvl4pPr>
            <a:lvl5pPr marL="1736734" indent="-192971">
              <a:spcBef>
                <a:spcPct val="20000"/>
              </a:spcBef>
              <a:buChar char="»"/>
              <a:defRPr sz="2701">
                <a:solidFill>
                  <a:schemeClr val="bg1"/>
                </a:solidFill>
                <a:latin typeface="Arial" panose="020B0604020202020204" pitchFamily="34" charset="0"/>
              </a:defRPr>
            </a:lvl5pPr>
            <a:lvl6pPr marL="2122675" indent="-192971" eaLnBrk="0" fontAlgn="base" hangingPunct="0">
              <a:spcBef>
                <a:spcPct val="20000"/>
              </a:spcBef>
              <a:spcAft>
                <a:spcPct val="0"/>
              </a:spcAft>
              <a:buChar char="»"/>
              <a:defRPr sz="2701">
                <a:solidFill>
                  <a:schemeClr val="bg1"/>
                </a:solidFill>
                <a:latin typeface="Arial" panose="020B0604020202020204" pitchFamily="34" charset="0"/>
              </a:defRPr>
            </a:lvl6pPr>
            <a:lvl7pPr marL="2508615" indent="-192971" eaLnBrk="0" fontAlgn="base" hangingPunct="0">
              <a:spcBef>
                <a:spcPct val="20000"/>
              </a:spcBef>
              <a:spcAft>
                <a:spcPct val="0"/>
              </a:spcAft>
              <a:buChar char="»"/>
              <a:defRPr sz="2701">
                <a:solidFill>
                  <a:schemeClr val="bg1"/>
                </a:solidFill>
                <a:latin typeface="Arial" panose="020B0604020202020204" pitchFamily="34" charset="0"/>
              </a:defRPr>
            </a:lvl7pPr>
            <a:lvl8pPr marL="2894556" indent="-192971" eaLnBrk="0" fontAlgn="base" hangingPunct="0">
              <a:spcBef>
                <a:spcPct val="20000"/>
              </a:spcBef>
              <a:spcAft>
                <a:spcPct val="0"/>
              </a:spcAft>
              <a:buChar char="»"/>
              <a:defRPr sz="2701">
                <a:solidFill>
                  <a:schemeClr val="bg1"/>
                </a:solidFill>
                <a:latin typeface="Arial" panose="020B0604020202020204" pitchFamily="34" charset="0"/>
              </a:defRPr>
            </a:lvl8pPr>
            <a:lvl9pPr marL="3280497" indent="-192971" eaLnBrk="0" fontAlgn="base" hangingPunct="0">
              <a:spcBef>
                <a:spcPct val="20000"/>
              </a:spcBef>
              <a:spcAft>
                <a:spcPct val="0"/>
              </a:spcAft>
              <a:buChar char="»"/>
              <a:defRPr sz="2701">
                <a:solidFill>
                  <a:schemeClr val="bg1"/>
                </a:solidFill>
                <a:latin typeface="Arial" panose="020B0604020202020204" pitchFamily="34" charset="0"/>
              </a:defRPr>
            </a:lvl9pPr>
          </a:lstStyle>
          <a:p>
            <a:pPr defTabSz="771882">
              <a:spcBef>
                <a:spcPct val="0"/>
              </a:spcBef>
              <a:buClrTx/>
              <a:buSzTx/>
              <a:buNone/>
            </a:pPr>
            <a:fld id="{6866FEF4-61C7-41F7-91D8-7A0F60F8FA25}" type="slidenum">
              <a:rPr lang="en-US" altLang="en-US" sz="844">
                <a:solidFill>
                  <a:srgbClr val="FFFFFF"/>
                </a:solidFill>
              </a:rPr>
              <a:pPr defTabSz="771882">
                <a:spcBef>
                  <a:spcPct val="0"/>
                </a:spcBef>
                <a:buClrTx/>
                <a:buSzTx/>
                <a:buNone/>
              </a:pPr>
              <a:t>26</a:t>
            </a:fld>
            <a:endParaRPr lang="en-US" altLang="en-US" sz="844">
              <a:solidFill>
                <a:srgbClr val="FFFFFF"/>
              </a:solidFill>
            </a:endParaRPr>
          </a:p>
        </p:txBody>
      </p:sp>
      <p:sp>
        <p:nvSpPr>
          <p:cNvPr id="31749" name="Rectangle 1030">
            <a:extLst>
              <a:ext uri="{FF2B5EF4-FFF2-40B4-BE49-F238E27FC236}">
                <a16:creationId xmlns:a16="http://schemas.microsoft.com/office/drawing/2014/main" id="{9C952104-E937-481F-96E1-3F78F73377C5}"/>
              </a:ext>
            </a:extLst>
          </p:cNvPr>
          <p:cNvSpPr>
            <a:spLocks noGrp="1" noChangeArrowheads="1"/>
          </p:cNvSpPr>
          <p:nvPr>
            <p:ph type="title"/>
          </p:nvPr>
        </p:nvSpPr>
        <p:spPr>
          <a:xfrm>
            <a:off x="1427045" y="715261"/>
            <a:ext cx="7217712" cy="943421"/>
          </a:xfrm>
        </p:spPr>
        <p:txBody>
          <a:bodyPr/>
          <a:lstStyle/>
          <a:p>
            <a:r>
              <a:rPr lang="en-US" altLang="en-US" sz="3039" b="1" dirty="0"/>
              <a:t>Digression:</a:t>
            </a:r>
            <a:br>
              <a:rPr lang="en-US" altLang="en-US" sz="3039" b="1" dirty="0"/>
            </a:br>
            <a:r>
              <a:rPr lang="en-US" altLang="en-US" sz="3039" b="1" dirty="0"/>
              <a:t> Memories of the Early Days</a:t>
            </a:r>
          </a:p>
        </p:txBody>
      </p:sp>
      <p:sp>
        <p:nvSpPr>
          <p:cNvPr id="31751" name="TextBox 8">
            <a:extLst>
              <a:ext uri="{FF2B5EF4-FFF2-40B4-BE49-F238E27FC236}">
                <a16:creationId xmlns:a16="http://schemas.microsoft.com/office/drawing/2014/main" id="{EFCBB458-A27D-4337-BA0F-0FCDFA224B26}"/>
              </a:ext>
            </a:extLst>
          </p:cNvPr>
          <p:cNvSpPr txBox="1">
            <a:spLocks noChangeArrowheads="1"/>
          </p:cNvSpPr>
          <p:nvPr/>
        </p:nvSpPr>
        <p:spPr bwMode="auto">
          <a:xfrm>
            <a:off x="7086600" y="2573375"/>
            <a:ext cx="2169815"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FFF66"/>
                </a:solidFill>
                <a:latin typeface="Arial" panose="020B0604020202020204" pitchFamily="34" charset="0"/>
              </a:defRPr>
            </a:lvl1pPr>
            <a:lvl2pPr marL="742950" indent="-285750">
              <a:defRPr sz="2000" b="1">
                <a:solidFill>
                  <a:srgbClr val="FFFF66"/>
                </a:solidFill>
                <a:latin typeface="Arial" panose="020B0604020202020204" pitchFamily="34" charset="0"/>
              </a:defRPr>
            </a:lvl2pPr>
            <a:lvl3pPr marL="1143000" indent="-228600">
              <a:defRPr sz="2000" b="1">
                <a:solidFill>
                  <a:srgbClr val="FFFF66"/>
                </a:solidFill>
                <a:latin typeface="Arial" panose="020B0604020202020204" pitchFamily="34" charset="0"/>
              </a:defRPr>
            </a:lvl3pPr>
            <a:lvl4pPr marL="1600200" indent="-228600">
              <a:defRPr sz="2000" b="1">
                <a:solidFill>
                  <a:srgbClr val="FFFF66"/>
                </a:solidFill>
                <a:latin typeface="Arial" panose="020B0604020202020204" pitchFamily="34" charset="0"/>
              </a:defRPr>
            </a:lvl4pPr>
            <a:lvl5pPr marL="2057400" indent="-228600">
              <a:defRPr sz="2000" b="1">
                <a:solidFill>
                  <a:srgbClr val="FFFF66"/>
                </a:solidFill>
                <a:latin typeface="Arial" panose="020B0604020202020204" pitchFamily="34" charset="0"/>
              </a:defRPr>
            </a:lvl5pPr>
            <a:lvl6pPr marL="2514600" indent="-228600" eaLnBrk="0" fontAlgn="base" hangingPunct="0">
              <a:spcBef>
                <a:spcPct val="0"/>
              </a:spcBef>
              <a:spcAft>
                <a:spcPct val="0"/>
              </a:spcAft>
              <a:defRPr sz="2000" b="1">
                <a:solidFill>
                  <a:srgbClr val="FFFF66"/>
                </a:solidFill>
                <a:latin typeface="Arial" panose="020B0604020202020204" pitchFamily="34" charset="0"/>
              </a:defRPr>
            </a:lvl6pPr>
            <a:lvl7pPr marL="2971800" indent="-228600" eaLnBrk="0" fontAlgn="base" hangingPunct="0">
              <a:spcBef>
                <a:spcPct val="0"/>
              </a:spcBef>
              <a:spcAft>
                <a:spcPct val="0"/>
              </a:spcAft>
              <a:defRPr sz="2000" b="1">
                <a:solidFill>
                  <a:srgbClr val="FFFF66"/>
                </a:solidFill>
                <a:latin typeface="Arial" panose="020B0604020202020204" pitchFamily="34" charset="0"/>
              </a:defRPr>
            </a:lvl7pPr>
            <a:lvl8pPr marL="3429000" indent="-228600" eaLnBrk="0" fontAlgn="base" hangingPunct="0">
              <a:spcBef>
                <a:spcPct val="0"/>
              </a:spcBef>
              <a:spcAft>
                <a:spcPct val="0"/>
              </a:spcAft>
              <a:defRPr sz="2000" b="1">
                <a:solidFill>
                  <a:srgbClr val="FFFF66"/>
                </a:solidFill>
                <a:latin typeface="Arial" panose="020B0604020202020204" pitchFamily="34" charset="0"/>
              </a:defRPr>
            </a:lvl8pPr>
            <a:lvl9pPr marL="3886200" indent="-228600" eaLnBrk="0" fontAlgn="base" hangingPunct="0">
              <a:spcBef>
                <a:spcPct val="0"/>
              </a:spcBef>
              <a:spcAft>
                <a:spcPct val="0"/>
              </a:spcAft>
              <a:defRPr sz="2000" b="1">
                <a:solidFill>
                  <a:srgbClr val="FFFF66"/>
                </a:solidFill>
                <a:latin typeface="Arial" panose="020B0604020202020204" pitchFamily="34" charset="0"/>
              </a:defRPr>
            </a:lvl9pPr>
          </a:lstStyle>
          <a:p>
            <a:pPr defTabSz="771882"/>
            <a:r>
              <a:rPr lang="en-US" altLang="en-US" sz="1688" dirty="0"/>
              <a:t>(1992)</a:t>
            </a:r>
          </a:p>
          <a:p>
            <a:pPr defTabSz="771882"/>
            <a:endParaRPr lang="en-US" altLang="en-US" sz="1688" dirty="0"/>
          </a:p>
          <a:p>
            <a:pPr defTabSz="771882"/>
            <a:r>
              <a:rPr lang="en-US" altLang="en-US" sz="1688" dirty="0"/>
              <a:t>Harvard Drug Study team –William True, Michael Lyons, Seth Eisen, </a:t>
            </a:r>
            <a:r>
              <a:rPr lang="en-US" altLang="en-US" sz="1688" dirty="0" err="1"/>
              <a:t>Nong</a:t>
            </a:r>
            <a:r>
              <a:rPr lang="en-US" altLang="en-US" sz="1688" dirty="0"/>
              <a:t> Lin, Jack Goldberg</a:t>
            </a:r>
          </a:p>
        </p:txBody>
      </p:sp>
      <p:pic>
        <p:nvPicPr>
          <p:cNvPr id="31750" name="Picture 1" descr="5 men in suits, 3 are standing in the back and 2 are seated">
            <a:extLst>
              <a:ext uri="{FF2B5EF4-FFF2-40B4-BE49-F238E27FC236}">
                <a16:creationId xmlns:a16="http://schemas.microsoft.com/office/drawing/2014/main" id="{31147B70-773D-42B7-A203-FDF5AC38E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7314" y="2059369"/>
            <a:ext cx="4888640" cy="37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28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a:extLst>
              <a:ext uri="{FF2B5EF4-FFF2-40B4-BE49-F238E27FC236}">
                <a16:creationId xmlns:a16="http://schemas.microsoft.com/office/drawing/2014/main" id="{0EF6E631-906A-474E-ACB9-6B161D37A316}"/>
              </a:ext>
            </a:extLst>
          </p:cNvPr>
          <p:cNvSpPr>
            <a:spLocks noGrp="1"/>
          </p:cNvSpPr>
          <p:nvPr>
            <p:ph type="sldNum" sz="quarter" idx="12"/>
          </p:nvPr>
        </p:nvSpPr>
        <p:spPr>
          <a:xfrm>
            <a:off x="8839200" y="5577521"/>
            <a:ext cx="388938" cy="446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2701">
                <a:solidFill>
                  <a:schemeClr val="bg1"/>
                </a:solidFill>
                <a:latin typeface="Arial" panose="020B0604020202020204" pitchFamily="34" charset="0"/>
              </a:defRPr>
            </a:lvl1pPr>
            <a:lvl2pPr marL="627153" indent="-241213">
              <a:spcBef>
                <a:spcPct val="10000"/>
              </a:spcBef>
              <a:buChar char="–"/>
              <a:defRPr sz="2701">
                <a:solidFill>
                  <a:schemeClr val="bg1"/>
                </a:solidFill>
                <a:latin typeface="Arial" panose="020B0604020202020204" pitchFamily="34" charset="0"/>
              </a:defRPr>
            </a:lvl2pPr>
            <a:lvl3pPr marL="964852" indent="-192971">
              <a:spcBef>
                <a:spcPct val="20000"/>
              </a:spcBef>
              <a:buChar char="•"/>
              <a:defRPr sz="2701">
                <a:solidFill>
                  <a:schemeClr val="bg1"/>
                </a:solidFill>
                <a:latin typeface="Arial" panose="020B0604020202020204" pitchFamily="34" charset="0"/>
              </a:defRPr>
            </a:lvl3pPr>
            <a:lvl4pPr marL="1350793" indent="-192971">
              <a:spcBef>
                <a:spcPct val="20000"/>
              </a:spcBef>
              <a:buChar char="–"/>
              <a:defRPr sz="2701">
                <a:solidFill>
                  <a:schemeClr val="bg1"/>
                </a:solidFill>
                <a:latin typeface="Arial" panose="020B0604020202020204" pitchFamily="34" charset="0"/>
              </a:defRPr>
            </a:lvl4pPr>
            <a:lvl5pPr marL="1736734" indent="-192971">
              <a:spcBef>
                <a:spcPct val="20000"/>
              </a:spcBef>
              <a:buChar char="»"/>
              <a:defRPr sz="2701">
                <a:solidFill>
                  <a:schemeClr val="bg1"/>
                </a:solidFill>
                <a:latin typeface="Arial" panose="020B0604020202020204" pitchFamily="34" charset="0"/>
              </a:defRPr>
            </a:lvl5pPr>
            <a:lvl6pPr marL="2122675" indent="-192971" eaLnBrk="0" fontAlgn="base" hangingPunct="0">
              <a:spcBef>
                <a:spcPct val="20000"/>
              </a:spcBef>
              <a:spcAft>
                <a:spcPct val="0"/>
              </a:spcAft>
              <a:buChar char="»"/>
              <a:defRPr sz="2701">
                <a:solidFill>
                  <a:schemeClr val="bg1"/>
                </a:solidFill>
                <a:latin typeface="Arial" panose="020B0604020202020204" pitchFamily="34" charset="0"/>
              </a:defRPr>
            </a:lvl6pPr>
            <a:lvl7pPr marL="2508615" indent="-192971" eaLnBrk="0" fontAlgn="base" hangingPunct="0">
              <a:spcBef>
                <a:spcPct val="20000"/>
              </a:spcBef>
              <a:spcAft>
                <a:spcPct val="0"/>
              </a:spcAft>
              <a:buChar char="»"/>
              <a:defRPr sz="2701">
                <a:solidFill>
                  <a:schemeClr val="bg1"/>
                </a:solidFill>
                <a:latin typeface="Arial" panose="020B0604020202020204" pitchFamily="34" charset="0"/>
              </a:defRPr>
            </a:lvl7pPr>
            <a:lvl8pPr marL="2894556" indent="-192971" eaLnBrk="0" fontAlgn="base" hangingPunct="0">
              <a:spcBef>
                <a:spcPct val="20000"/>
              </a:spcBef>
              <a:spcAft>
                <a:spcPct val="0"/>
              </a:spcAft>
              <a:buChar char="»"/>
              <a:defRPr sz="2701">
                <a:solidFill>
                  <a:schemeClr val="bg1"/>
                </a:solidFill>
                <a:latin typeface="Arial" panose="020B0604020202020204" pitchFamily="34" charset="0"/>
              </a:defRPr>
            </a:lvl8pPr>
            <a:lvl9pPr marL="3280497" indent="-192971" eaLnBrk="0" fontAlgn="base" hangingPunct="0">
              <a:spcBef>
                <a:spcPct val="20000"/>
              </a:spcBef>
              <a:spcAft>
                <a:spcPct val="0"/>
              </a:spcAft>
              <a:buChar char="»"/>
              <a:defRPr sz="2701">
                <a:solidFill>
                  <a:schemeClr val="bg1"/>
                </a:solidFill>
                <a:latin typeface="Arial" panose="020B0604020202020204" pitchFamily="34" charset="0"/>
              </a:defRPr>
            </a:lvl9pPr>
          </a:lstStyle>
          <a:p>
            <a:pPr defTabSz="771882">
              <a:spcBef>
                <a:spcPct val="0"/>
              </a:spcBef>
              <a:buClrTx/>
              <a:buSzTx/>
              <a:buNone/>
            </a:pPr>
            <a:fld id="{11B3D933-1E5C-4E0C-B7E5-C30CB02C9059}" type="slidenum">
              <a:rPr lang="en-US" altLang="en-US" sz="844">
                <a:solidFill>
                  <a:srgbClr val="FFFFFF"/>
                </a:solidFill>
              </a:rPr>
              <a:pPr defTabSz="771882">
                <a:spcBef>
                  <a:spcPct val="0"/>
                </a:spcBef>
                <a:buClrTx/>
                <a:buSzTx/>
                <a:buNone/>
              </a:pPr>
              <a:t>27</a:t>
            </a:fld>
            <a:endParaRPr lang="en-US" altLang="en-US" sz="844">
              <a:solidFill>
                <a:srgbClr val="FFFFFF"/>
              </a:solidFill>
            </a:endParaRPr>
          </a:p>
        </p:txBody>
      </p:sp>
      <p:sp>
        <p:nvSpPr>
          <p:cNvPr id="33797" name="Rectangle 1030">
            <a:extLst>
              <a:ext uri="{FF2B5EF4-FFF2-40B4-BE49-F238E27FC236}">
                <a16:creationId xmlns:a16="http://schemas.microsoft.com/office/drawing/2014/main" id="{F6778516-2A5E-43B6-83D4-8FCF7044E609}"/>
              </a:ext>
            </a:extLst>
          </p:cNvPr>
          <p:cNvSpPr>
            <a:spLocks noGrp="1" noChangeArrowheads="1"/>
          </p:cNvSpPr>
          <p:nvPr>
            <p:ph type="title"/>
          </p:nvPr>
        </p:nvSpPr>
        <p:spPr>
          <a:xfrm>
            <a:off x="1427045" y="715261"/>
            <a:ext cx="7217712" cy="943421"/>
          </a:xfrm>
        </p:spPr>
        <p:txBody>
          <a:bodyPr/>
          <a:lstStyle/>
          <a:p>
            <a:r>
              <a:rPr lang="en-US" altLang="en-US" sz="3039" b="1" dirty="0"/>
              <a:t>Digression:</a:t>
            </a:r>
            <a:br>
              <a:rPr lang="en-US" altLang="en-US" sz="3039" b="1" dirty="0"/>
            </a:br>
            <a:r>
              <a:rPr lang="en-US" altLang="en-US" sz="3039" b="1" dirty="0"/>
              <a:t> Memories of the Early Days</a:t>
            </a:r>
            <a:br>
              <a:rPr lang="en-US" altLang="en-US" sz="3039" b="1" dirty="0"/>
            </a:br>
            <a:r>
              <a:rPr lang="en-US" altLang="en-US" sz="900" b="1" dirty="0"/>
              <a:t>3 of 4</a:t>
            </a:r>
            <a:endParaRPr lang="en-US" altLang="en-US" sz="3039" b="1" dirty="0"/>
          </a:p>
        </p:txBody>
      </p:sp>
      <p:sp>
        <p:nvSpPr>
          <p:cNvPr id="33799" name="TextBox 9">
            <a:extLst>
              <a:ext uri="{FF2B5EF4-FFF2-40B4-BE49-F238E27FC236}">
                <a16:creationId xmlns:a16="http://schemas.microsoft.com/office/drawing/2014/main" id="{1DDF96A3-BA65-4276-A3CA-E32695BB4C7D}"/>
              </a:ext>
            </a:extLst>
          </p:cNvPr>
          <p:cNvSpPr txBox="1">
            <a:spLocks noChangeArrowheads="1"/>
          </p:cNvSpPr>
          <p:nvPr/>
        </p:nvSpPr>
        <p:spPr bwMode="auto">
          <a:xfrm>
            <a:off x="5224853" y="1975360"/>
            <a:ext cx="4079484" cy="268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FFF66"/>
                </a:solidFill>
                <a:latin typeface="Arial" panose="020B0604020202020204" pitchFamily="34" charset="0"/>
              </a:defRPr>
            </a:lvl1pPr>
            <a:lvl2pPr marL="742950" indent="-285750">
              <a:defRPr sz="2000" b="1">
                <a:solidFill>
                  <a:srgbClr val="FFFF66"/>
                </a:solidFill>
                <a:latin typeface="Arial" panose="020B0604020202020204" pitchFamily="34" charset="0"/>
              </a:defRPr>
            </a:lvl2pPr>
            <a:lvl3pPr marL="1143000" indent="-228600">
              <a:defRPr sz="2000" b="1">
                <a:solidFill>
                  <a:srgbClr val="FFFF66"/>
                </a:solidFill>
                <a:latin typeface="Arial" panose="020B0604020202020204" pitchFamily="34" charset="0"/>
              </a:defRPr>
            </a:lvl3pPr>
            <a:lvl4pPr marL="1600200" indent="-228600">
              <a:defRPr sz="2000" b="1">
                <a:solidFill>
                  <a:srgbClr val="FFFF66"/>
                </a:solidFill>
                <a:latin typeface="Arial" panose="020B0604020202020204" pitchFamily="34" charset="0"/>
              </a:defRPr>
            </a:lvl4pPr>
            <a:lvl5pPr marL="2057400" indent="-228600">
              <a:defRPr sz="2000" b="1">
                <a:solidFill>
                  <a:srgbClr val="FFFF66"/>
                </a:solidFill>
                <a:latin typeface="Arial" panose="020B0604020202020204" pitchFamily="34" charset="0"/>
              </a:defRPr>
            </a:lvl5pPr>
            <a:lvl6pPr marL="2514600" indent="-228600" eaLnBrk="0" fontAlgn="base" hangingPunct="0">
              <a:spcBef>
                <a:spcPct val="0"/>
              </a:spcBef>
              <a:spcAft>
                <a:spcPct val="0"/>
              </a:spcAft>
              <a:defRPr sz="2000" b="1">
                <a:solidFill>
                  <a:srgbClr val="FFFF66"/>
                </a:solidFill>
                <a:latin typeface="Arial" panose="020B0604020202020204" pitchFamily="34" charset="0"/>
              </a:defRPr>
            </a:lvl6pPr>
            <a:lvl7pPr marL="2971800" indent="-228600" eaLnBrk="0" fontAlgn="base" hangingPunct="0">
              <a:spcBef>
                <a:spcPct val="0"/>
              </a:spcBef>
              <a:spcAft>
                <a:spcPct val="0"/>
              </a:spcAft>
              <a:defRPr sz="2000" b="1">
                <a:solidFill>
                  <a:srgbClr val="FFFF66"/>
                </a:solidFill>
                <a:latin typeface="Arial" panose="020B0604020202020204" pitchFamily="34" charset="0"/>
              </a:defRPr>
            </a:lvl7pPr>
            <a:lvl8pPr marL="3429000" indent="-228600" eaLnBrk="0" fontAlgn="base" hangingPunct="0">
              <a:spcBef>
                <a:spcPct val="0"/>
              </a:spcBef>
              <a:spcAft>
                <a:spcPct val="0"/>
              </a:spcAft>
              <a:defRPr sz="2000" b="1">
                <a:solidFill>
                  <a:srgbClr val="FFFF66"/>
                </a:solidFill>
                <a:latin typeface="Arial" panose="020B0604020202020204" pitchFamily="34" charset="0"/>
              </a:defRPr>
            </a:lvl8pPr>
            <a:lvl9pPr marL="3886200" indent="-228600" eaLnBrk="0" fontAlgn="base" hangingPunct="0">
              <a:spcBef>
                <a:spcPct val="0"/>
              </a:spcBef>
              <a:spcAft>
                <a:spcPct val="0"/>
              </a:spcAft>
              <a:defRPr sz="2000" b="1">
                <a:solidFill>
                  <a:srgbClr val="FFFF66"/>
                </a:solidFill>
                <a:latin typeface="Arial" panose="020B0604020202020204" pitchFamily="34" charset="0"/>
              </a:defRPr>
            </a:lvl9pPr>
          </a:lstStyle>
          <a:p>
            <a:pPr defTabSz="771882"/>
            <a:r>
              <a:rPr lang="en-US" altLang="en-US" sz="1688" dirty="0"/>
              <a:t>(1996) </a:t>
            </a:r>
          </a:p>
          <a:p>
            <a:pPr defTabSz="771882"/>
            <a:endParaRPr lang="en-US" altLang="en-US" sz="1688" dirty="0"/>
          </a:p>
          <a:p>
            <a:pPr defTabSz="771882"/>
            <a:r>
              <a:rPr lang="en-US" altLang="en-US" sz="1688" dirty="0"/>
              <a:t>Alcohol Vulnerability Study Kick-off Meeting, Boston, MA</a:t>
            </a:r>
          </a:p>
          <a:p>
            <a:pPr defTabSz="771882"/>
            <a:r>
              <a:rPr lang="en-US" altLang="en-US" sz="1688" dirty="0"/>
              <a:t>Back Row: Tom Doyle, Jack Goldberg, William Kremen, William True, </a:t>
            </a:r>
            <a:r>
              <a:rPr lang="en-US" altLang="en-US" sz="1688" dirty="0" err="1"/>
              <a:t>Nong</a:t>
            </a:r>
            <a:r>
              <a:rPr lang="en-US" altLang="en-US" sz="1688" dirty="0"/>
              <a:t> Lin, Seth Eisen, </a:t>
            </a:r>
          </a:p>
          <a:p>
            <a:pPr defTabSz="771882"/>
            <a:r>
              <a:rPr lang="en-US" altLang="en-US" sz="1688" dirty="0"/>
              <a:t>Mike Neale</a:t>
            </a:r>
          </a:p>
          <a:p>
            <a:pPr defTabSz="771882"/>
            <a:r>
              <a:rPr lang="en-US" altLang="en-US" sz="1688" dirty="0"/>
              <a:t>Front row: Rosemary Toomey, Michael Lyons, Krupa </a:t>
            </a:r>
          </a:p>
        </p:txBody>
      </p:sp>
      <p:pic>
        <p:nvPicPr>
          <p:cNvPr id="33798" name="Picture 2" descr="7 men standing, 2 women and 1 man seated in the front&#10;">
            <a:extLst>
              <a:ext uri="{FF2B5EF4-FFF2-40B4-BE49-F238E27FC236}">
                <a16:creationId xmlns:a16="http://schemas.microsoft.com/office/drawing/2014/main" id="{A6A319BA-D4D7-4A65-ADED-40121FC0F4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995" y="2054476"/>
            <a:ext cx="4802874" cy="383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228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a:extLst>
              <a:ext uri="{FF2B5EF4-FFF2-40B4-BE49-F238E27FC236}">
                <a16:creationId xmlns:a16="http://schemas.microsoft.com/office/drawing/2014/main" id="{AC5A5186-22BA-4E3B-BDFD-0A8E741D0E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2701">
                <a:solidFill>
                  <a:schemeClr val="bg1"/>
                </a:solidFill>
                <a:latin typeface="Arial" panose="020B0604020202020204" pitchFamily="34" charset="0"/>
              </a:defRPr>
            </a:lvl1pPr>
            <a:lvl2pPr marL="627153" indent="-241213">
              <a:spcBef>
                <a:spcPct val="10000"/>
              </a:spcBef>
              <a:buChar char="–"/>
              <a:defRPr sz="2701">
                <a:solidFill>
                  <a:schemeClr val="bg1"/>
                </a:solidFill>
                <a:latin typeface="Arial" panose="020B0604020202020204" pitchFamily="34" charset="0"/>
              </a:defRPr>
            </a:lvl2pPr>
            <a:lvl3pPr marL="964852" indent="-192971">
              <a:spcBef>
                <a:spcPct val="20000"/>
              </a:spcBef>
              <a:buChar char="•"/>
              <a:defRPr sz="2701">
                <a:solidFill>
                  <a:schemeClr val="bg1"/>
                </a:solidFill>
                <a:latin typeface="Arial" panose="020B0604020202020204" pitchFamily="34" charset="0"/>
              </a:defRPr>
            </a:lvl3pPr>
            <a:lvl4pPr marL="1350793" indent="-192971">
              <a:spcBef>
                <a:spcPct val="20000"/>
              </a:spcBef>
              <a:buChar char="–"/>
              <a:defRPr sz="2701">
                <a:solidFill>
                  <a:schemeClr val="bg1"/>
                </a:solidFill>
                <a:latin typeface="Arial" panose="020B0604020202020204" pitchFamily="34" charset="0"/>
              </a:defRPr>
            </a:lvl4pPr>
            <a:lvl5pPr marL="1736734" indent="-192971">
              <a:spcBef>
                <a:spcPct val="20000"/>
              </a:spcBef>
              <a:buChar char="»"/>
              <a:defRPr sz="2701">
                <a:solidFill>
                  <a:schemeClr val="bg1"/>
                </a:solidFill>
                <a:latin typeface="Arial" panose="020B0604020202020204" pitchFamily="34" charset="0"/>
              </a:defRPr>
            </a:lvl5pPr>
            <a:lvl6pPr marL="2122675" indent="-192971" eaLnBrk="0" fontAlgn="base" hangingPunct="0">
              <a:spcBef>
                <a:spcPct val="20000"/>
              </a:spcBef>
              <a:spcAft>
                <a:spcPct val="0"/>
              </a:spcAft>
              <a:buChar char="»"/>
              <a:defRPr sz="2701">
                <a:solidFill>
                  <a:schemeClr val="bg1"/>
                </a:solidFill>
                <a:latin typeface="Arial" panose="020B0604020202020204" pitchFamily="34" charset="0"/>
              </a:defRPr>
            </a:lvl6pPr>
            <a:lvl7pPr marL="2508615" indent="-192971" eaLnBrk="0" fontAlgn="base" hangingPunct="0">
              <a:spcBef>
                <a:spcPct val="20000"/>
              </a:spcBef>
              <a:spcAft>
                <a:spcPct val="0"/>
              </a:spcAft>
              <a:buChar char="»"/>
              <a:defRPr sz="2701">
                <a:solidFill>
                  <a:schemeClr val="bg1"/>
                </a:solidFill>
                <a:latin typeface="Arial" panose="020B0604020202020204" pitchFamily="34" charset="0"/>
              </a:defRPr>
            </a:lvl7pPr>
            <a:lvl8pPr marL="2894556" indent="-192971" eaLnBrk="0" fontAlgn="base" hangingPunct="0">
              <a:spcBef>
                <a:spcPct val="20000"/>
              </a:spcBef>
              <a:spcAft>
                <a:spcPct val="0"/>
              </a:spcAft>
              <a:buChar char="»"/>
              <a:defRPr sz="2701">
                <a:solidFill>
                  <a:schemeClr val="bg1"/>
                </a:solidFill>
                <a:latin typeface="Arial" panose="020B0604020202020204" pitchFamily="34" charset="0"/>
              </a:defRPr>
            </a:lvl8pPr>
            <a:lvl9pPr marL="3280497" indent="-192971" eaLnBrk="0" fontAlgn="base" hangingPunct="0">
              <a:spcBef>
                <a:spcPct val="20000"/>
              </a:spcBef>
              <a:spcAft>
                <a:spcPct val="0"/>
              </a:spcAft>
              <a:buChar char="»"/>
              <a:defRPr sz="2701">
                <a:solidFill>
                  <a:schemeClr val="bg1"/>
                </a:solidFill>
                <a:latin typeface="Arial" panose="020B0604020202020204" pitchFamily="34" charset="0"/>
              </a:defRPr>
            </a:lvl9pPr>
          </a:lstStyle>
          <a:p>
            <a:pPr defTabSz="771882">
              <a:spcBef>
                <a:spcPct val="0"/>
              </a:spcBef>
              <a:buClrTx/>
              <a:buSzTx/>
              <a:buNone/>
            </a:pPr>
            <a:fld id="{06DBED70-8B80-4713-9132-829876AFD10F}" type="slidenum">
              <a:rPr lang="en-US" altLang="en-US" sz="844">
                <a:solidFill>
                  <a:srgbClr val="FFFFFF"/>
                </a:solidFill>
              </a:rPr>
              <a:pPr defTabSz="771882">
                <a:spcBef>
                  <a:spcPct val="0"/>
                </a:spcBef>
                <a:buClrTx/>
                <a:buSzTx/>
                <a:buNone/>
              </a:pPr>
              <a:t>28</a:t>
            </a:fld>
            <a:endParaRPr lang="en-US" altLang="en-US" sz="844">
              <a:solidFill>
                <a:srgbClr val="FFFFFF"/>
              </a:solidFill>
            </a:endParaRPr>
          </a:p>
        </p:txBody>
      </p:sp>
      <p:sp>
        <p:nvSpPr>
          <p:cNvPr id="32773" name="Rectangle 1030">
            <a:extLst>
              <a:ext uri="{FF2B5EF4-FFF2-40B4-BE49-F238E27FC236}">
                <a16:creationId xmlns:a16="http://schemas.microsoft.com/office/drawing/2014/main" id="{CC8A70EA-B3F4-4DAA-880D-19A6CD1B1BFD}"/>
              </a:ext>
            </a:extLst>
          </p:cNvPr>
          <p:cNvSpPr>
            <a:spLocks noGrp="1" noChangeArrowheads="1"/>
          </p:cNvSpPr>
          <p:nvPr>
            <p:ph type="title"/>
          </p:nvPr>
        </p:nvSpPr>
        <p:spPr>
          <a:xfrm>
            <a:off x="1427045" y="715261"/>
            <a:ext cx="7217712" cy="943421"/>
          </a:xfrm>
        </p:spPr>
        <p:txBody>
          <a:bodyPr/>
          <a:lstStyle/>
          <a:p>
            <a:r>
              <a:rPr lang="en-US" altLang="en-US" sz="3039" b="1" dirty="0"/>
              <a:t>Digression:</a:t>
            </a:r>
            <a:br>
              <a:rPr lang="en-US" altLang="en-US" sz="3039" b="1" dirty="0"/>
            </a:br>
            <a:r>
              <a:rPr lang="en-US" altLang="en-US" sz="3039" b="1" dirty="0"/>
              <a:t> Memories of the Early Days</a:t>
            </a:r>
            <a:br>
              <a:rPr lang="en-US" altLang="en-US" sz="3039" b="1" dirty="0"/>
            </a:br>
            <a:r>
              <a:rPr lang="en-US" altLang="en-US" sz="900" b="1" dirty="0"/>
              <a:t>5 of 4</a:t>
            </a:r>
            <a:endParaRPr lang="en-US" altLang="en-US" sz="3039" b="1" dirty="0"/>
          </a:p>
        </p:txBody>
      </p:sp>
      <p:sp>
        <p:nvSpPr>
          <p:cNvPr id="32775" name="TextBox 3">
            <a:extLst>
              <a:ext uri="{FF2B5EF4-FFF2-40B4-BE49-F238E27FC236}">
                <a16:creationId xmlns:a16="http://schemas.microsoft.com/office/drawing/2014/main" id="{07F9A39A-3784-42A4-A8E9-37F0B1C44A60}"/>
              </a:ext>
            </a:extLst>
          </p:cNvPr>
          <p:cNvSpPr txBox="1">
            <a:spLocks noChangeArrowheads="1"/>
          </p:cNvSpPr>
          <p:nvPr/>
        </p:nvSpPr>
        <p:spPr bwMode="auto">
          <a:xfrm>
            <a:off x="6129307" y="2436085"/>
            <a:ext cx="2405093"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FFF66"/>
                </a:solidFill>
                <a:latin typeface="Arial" panose="020B0604020202020204" pitchFamily="34" charset="0"/>
              </a:defRPr>
            </a:lvl1pPr>
            <a:lvl2pPr marL="742950" indent="-285750">
              <a:defRPr sz="2000" b="1">
                <a:solidFill>
                  <a:srgbClr val="FFFF66"/>
                </a:solidFill>
                <a:latin typeface="Arial" panose="020B0604020202020204" pitchFamily="34" charset="0"/>
              </a:defRPr>
            </a:lvl2pPr>
            <a:lvl3pPr marL="1143000" indent="-228600">
              <a:defRPr sz="2000" b="1">
                <a:solidFill>
                  <a:srgbClr val="FFFF66"/>
                </a:solidFill>
                <a:latin typeface="Arial" panose="020B0604020202020204" pitchFamily="34" charset="0"/>
              </a:defRPr>
            </a:lvl3pPr>
            <a:lvl4pPr marL="1600200" indent="-228600">
              <a:defRPr sz="2000" b="1">
                <a:solidFill>
                  <a:srgbClr val="FFFF66"/>
                </a:solidFill>
                <a:latin typeface="Arial" panose="020B0604020202020204" pitchFamily="34" charset="0"/>
              </a:defRPr>
            </a:lvl4pPr>
            <a:lvl5pPr marL="2057400" indent="-228600">
              <a:defRPr sz="2000" b="1">
                <a:solidFill>
                  <a:srgbClr val="FFFF66"/>
                </a:solidFill>
                <a:latin typeface="Arial" panose="020B0604020202020204" pitchFamily="34" charset="0"/>
              </a:defRPr>
            </a:lvl5pPr>
            <a:lvl6pPr marL="2514600" indent="-228600" eaLnBrk="0" fontAlgn="base" hangingPunct="0">
              <a:spcBef>
                <a:spcPct val="0"/>
              </a:spcBef>
              <a:spcAft>
                <a:spcPct val="0"/>
              </a:spcAft>
              <a:defRPr sz="2000" b="1">
                <a:solidFill>
                  <a:srgbClr val="FFFF66"/>
                </a:solidFill>
                <a:latin typeface="Arial" panose="020B0604020202020204" pitchFamily="34" charset="0"/>
              </a:defRPr>
            </a:lvl6pPr>
            <a:lvl7pPr marL="2971800" indent="-228600" eaLnBrk="0" fontAlgn="base" hangingPunct="0">
              <a:spcBef>
                <a:spcPct val="0"/>
              </a:spcBef>
              <a:spcAft>
                <a:spcPct val="0"/>
              </a:spcAft>
              <a:defRPr sz="2000" b="1">
                <a:solidFill>
                  <a:srgbClr val="FFFF66"/>
                </a:solidFill>
                <a:latin typeface="Arial" panose="020B0604020202020204" pitchFamily="34" charset="0"/>
              </a:defRPr>
            </a:lvl7pPr>
            <a:lvl8pPr marL="3429000" indent="-228600" eaLnBrk="0" fontAlgn="base" hangingPunct="0">
              <a:spcBef>
                <a:spcPct val="0"/>
              </a:spcBef>
              <a:spcAft>
                <a:spcPct val="0"/>
              </a:spcAft>
              <a:defRPr sz="2000" b="1">
                <a:solidFill>
                  <a:srgbClr val="FFFF66"/>
                </a:solidFill>
                <a:latin typeface="Arial" panose="020B0604020202020204" pitchFamily="34" charset="0"/>
              </a:defRPr>
            </a:lvl8pPr>
            <a:lvl9pPr marL="3886200" indent="-228600" eaLnBrk="0" fontAlgn="base" hangingPunct="0">
              <a:spcBef>
                <a:spcPct val="0"/>
              </a:spcBef>
              <a:spcAft>
                <a:spcPct val="0"/>
              </a:spcAft>
              <a:defRPr sz="2000" b="1">
                <a:solidFill>
                  <a:srgbClr val="FFFF66"/>
                </a:solidFill>
                <a:latin typeface="Arial" panose="020B0604020202020204" pitchFamily="34" charset="0"/>
              </a:defRPr>
            </a:lvl9pPr>
          </a:lstStyle>
          <a:p>
            <a:pPr defTabSz="771882"/>
            <a:r>
              <a:rPr lang="en-US" altLang="en-US" sz="1688" dirty="0"/>
              <a:t>(2002) </a:t>
            </a:r>
          </a:p>
          <a:p>
            <a:pPr defTabSz="771882"/>
            <a:endParaRPr lang="en-US" altLang="en-US" sz="1688" dirty="0"/>
          </a:p>
          <a:p>
            <a:pPr defTabSz="771882"/>
            <a:r>
              <a:rPr lang="en-US" altLang="en-US" sz="1688" dirty="0"/>
              <a:t>Vietnam-Era Twin Study of Aging team -</a:t>
            </a:r>
          </a:p>
          <a:p>
            <a:pPr defTabSz="771882"/>
            <a:r>
              <a:rPr lang="en-US" altLang="en-US" sz="1688" dirty="0"/>
              <a:t>Seth Eisen, Jack Goldberg, William True, Michael Lyons, Hong Xian</a:t>
            </a:r>
          </a:p>
        </p:txBody>
      </p:sp>
      <p:pic>
        <p:nvPicPr>
          <p:cNvPr id="32774" name="Picture 2" descr="5 men standing outside under a tree">
            <a:extLst>
              <a:ext uri="{FF2B5EF4-FFF2-40B4-BE49-F238E27FC236}">
                <a16:creationId xmlns:a16="http://schemas.microsoft.com/office/drawing/2014/main" id="{7D603BD1-DC24-439D-9704-8A76C4C5CA7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63130" y="2014147"/>
            <a:ext cx="4403949" cy="352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874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a:extLst>
              <a:ext uri="{FF2B5EF4-FFF2-40B4-BE49-F238E27FC236}">
                <a16:creationId xmlns:a16="http://schemas.microsoft.com/office/drawing/2014/main" id="{EF4EECDB-51EC-4728-8B43-11077E9559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F51007AB-80F5-4FCD-B1D2-7C480CA24A12}" type="slidenum">
              <a:rPr lang="en-US" altLang="en-US" sz="1000" smtClean="0"/>
              <a:pPr>
                <a:spcBef>
                  <a:spcPct val="0"/>
                </a:spcBef>
                <a:buClrTx/>
                <a:buSzTx/>
                <a:buFontTx/>
                <a:buNone/>
              </a:pPr>
              <a:t>29</a:t>
            </a:fld>
            <a:endParaRPr lang="en-US" altLang="en-US" sz="1000"/>
          </a:p>
        </p:txBody>
      </p:sp>
      <p:sp>
        <p:nvSpPr>
          <p:cNvPr id="33796" name="Rectangle 1030">
            <a:extLst>
              <a:ext uri="{FF2B5EF4-FFF2-40B4-BE49-F238E27FC236}">
                <a16:creationId xmlns:a16="http://schemas.microsoft.com/office/drawing/2014/main" id="{B391DAAA-3243-4C4D-B04F-34DFB3EA1C11}"/>
              </a:ext>
            </a:extLst>
          </p:cNvPr>
          <p:cNvSpPr>
            <a:spLocks noGrp="1" noChangeArrowheads="1"/>
          </p:cNvSpPr>
          <p:nvPr>
            <p:ph type="title"/>
          </p:nvPr>
        </p:nvSpPr>
        <p:spPr>
          <a:xfrm>
            <a:off x="152400" y="150813"/>
            <a:ext cx="9753600" cy="838200"/>
          </a:xfrm>
        </p:spPr>
        <p:txBody>
          <a:bodyPr/>
          <a:lstStyle/>
          <a:p>
            <a:r>
              <a:rPr lang="en-US" altLang="en-US" sz="3200" b="1"/>
              <a:t>Vietnam-Era Twin (VET) Registry Mission</a:t>
            </a:r>
            <a:endParaRPr lang="en-US" altLang="en-US" sz="3200"/>
          </a:p>
        </p:txBody>
      </p:sp>
      <p:sp>
        <p:nvSpPr>
          <p:cNvPr id="33798" name="Content Placeholder 2">
            <a:extLst>
              <a:ext uri="{FF2B5EF4-FFF2-40B4-BE49-F238E27FC236}">
                <a16:creationId xmlns:a16="http://schemas.microsoft.com/office/drawing/2014/main" id="{F4F92DF1-6A4F-4BE3-B29D-E133B4BD0609}"/>
              </a:ext>
            </a:extLst>
          </p:cNvPr>
          <p:cNvSpPr>
            <a:spLocks noGrp="1" noChangeArrowheads="1"/>
          </p:cNvSpPr>
          <p:nvPr>
            <p:ph idx="1"/>
          </p:nvPr>
        </p:nvSpPr>
        <p:spPr>
          <a:xfrm>
            <a:off x="227013" y="1270000"/>
            <a:ext cx="9601200" cy="4533900"/>
          </a:xfrm>
        </p:spPr>
        <p:txBody>
          <a:bodyPr/>
          <a:lstStyle/>
          <a:p>
            <a:r>
              <a:rPr lang="en-US" altLang="en-US"/>
              <a:t>To promote and advance high-quality scientific research in partnership with Vietnam-era Veteran twins and their families</a:t>
            </a:r>
          </a:p>
          <a:p>
            <a:r>
              <a:rPr lang="en-US" altLang="en-US"/>
              <a:t>To maintain a secure and current Registry database and biospecimen repository as a resource for future studies</a:t>
            </a:r>
          </a:p>
          <a:p>
            <a:r>
              <a:rPr lang="en-US" altLang="en-US"/>
              <a:t>To treat Registry members and their families with respect and maintain their confidentiality</a:t>
            </a:r>
          </a:p>
          <a:p>
            <a:pPr marL="1371600" lvl="3" indent="0">
              <a:buFontTx/>
              <a:buNone/>
            </a:pP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a:extLst>
              <a:ext uri="{FF2B5EF4-FFF2-40B4-BE49-F238E27FC236}">
                <a16:creationId xmlns:a16="http://schemas.microsoft.com/office/drawing/2014/main" id="{49D8B958-09AC-4C81-82C2-79F732D66F19}"/>
              </a:ext>
            </a:extLst>
          </p:cNvPr>
          <p:cNvSpPr>
            <a:spLocks noGrp="1"/>
          </p:cNvSpPr>
          <p:nvPr>
            <p:ph type="sldNum" sz="quarter" idx="12"/>
          </p:nvPr>
        </p:nvSpPr>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buNone/>
            </a:pPr>
            <a:fld id="{83125387-906C-4920-874E-B00943A8F25C}" type="slidenum">
              <a:rPr lang="en-US" altLang="en-US" sz="900" smtClean="0"/>
              <a:pPr>
                <a:buNone/>
              </a:pPr>
              <a:t>3</a:t>
            </a:fld>
            <a:endParaRPr lang="en-US" altLang="en-US" sz="900" dirty="0"/>
          </a:p>
        </p:txBody>
      </p:sp>
      <p:sp>
        <p:nvSpPr>
          <p:cNvPr id="17" name="Title 16">
            <a:extLst>
              <a:ext uri="{FF2B5EF4-FFF2-40B4-BE49-F238E27FC236}">
                <a16:creationId xmlns:a16="http://schemas.microsoft.com/office/drawing/2014/main" id="{0ECA2706-0C71-4D57-9CA8-303F3C0DC088}"/>
              </a:ext>
            </a:extLst>
          </p:cNvPr>
          <p:cNvSpPr>
            <a:spLocks noGrp="1"/>
          </p:cNvSpPr>
          <p:nvPr>
            <p:ph type="title"/>
          </p:nvPr>
        </p:nvSpPr>
        <p:spPr/>
        <p:txBody>
          <a:bodyPr/>
          <a:lstStyle/>
          <a:p>
            <a:r>
              <a:rPr lang="en-US" altLang="en-US" sz="3200" b="1" dirty="0"/>
              <a:t>The VET Registry</a:t>
            </a:r>
            <a:br>
              <a:rPr lang="en-US" altLang="en-US" sz="3200" b="1" dirty="0"/>
            </a:br>
            <a:r>
              <a:rPr lang="en-US" altLang="en-US" sz="3200" b="1" dirty="0"/>
              <a:t>A Unique Scientific Resource </a:t>
            </a:r>
          </a:p>
        </p:txBody>
      </p:sp>
      <p:sp>
        <p:nvSpPr>
          <p:cNvPr id="7174" name="Rectangle 6">
            <a:extLst>
              <a:ext uri="{FF2B5EF4-FFF2-40B4-BE49-F238E27FC236}">
                <a16:creationId xmlns:a16="http://schemas.microsoft.com/office/drawing/2014/main" id="{C0AF86A3-80D9-45DE-BFF9-5DCF0760C11C}"/>
              </a:ext>
            </a:extLst>
          </p:cNvPr>
          <p:cNvSpPr>
            <a:spLocks noChangeArrowheads="1"/>
          </p:cNvSpPr>
          <p:nvPr/>
        </p:nvSpPr>
        <p:spPr bwMode="auto">
          <a:xfrm>
            <a:off x="754063" y="2824956"/>
            <a:ext cx="8991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r>
              <a:rPr lang="en-US" altLang="en-US" sz="2400" b="0" dirty="0"/>
              <a:t>Many large twin registries in the Nordic countries </a:t>
            </a:r>
          </a:p>
          <a:p>
            <a:pPr lvl="2"/>
            <a:r>
              <a:rPr lang="en-US" altLang="en-US" sz="2400" b="0" dirty="0"/>
              <a:t>Hundreds of studies of chronic disease and psychiatric conditions</a:t>
            </a:r>
          </a:p>
          <a:p>
            <a:r>
              <a:rPr lang="en-US" altLang="en-US" sz="2400" b="0" dirty="0"/>
              <a:t>No other national twin registry in the United States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4">
            <a:extLst>
              <a:ext uri="{FF2B5EF4-FFF2-40B4-BE49-F238E27FC236}">
                <a16:creationId xmlns:a16="http://schemas.microsoft.com/office/drawing/2014/main" id="{9388761B-4206-4B25-BAC9-D751E934A1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370290C4-1ABE-4D8D-B438-1CD4F3A0095F}" type="slidenum">
              <a:rPr lang="en-US" altLang="en-US" sz="1000" smtClean="0"/>
              <a:pPr>
                <a:spcBef>
                  <a:spcPct val="0"/>
                </a:spcBef>
                <a:buClrTx/>
                <a:buSzTx/>
                <a:buFontTx/>
                <a:buNone/>
              </a:pPr>
              <a:t>30</a:t>
            </a:fld>
            <a:endParaRPr lang="en-US" altLang="en-US" sz="1000"/>
          </a:p>
        </p:txBody>
      </p:sp>
      <p:sp>
        <p:nvSpPr>
          <p:cNvPr id="34820" name="Rectangle 1030">
            <a:extLst>
              <a:ext uri="{FF2B5EF4-FFF2-40B4-BE49-F238E27FC236}">
                <a16:creationId xmlns:a16="http://schemas.microsoft.com/office/drawing/2014/main" id="{0BB6AF69-4F29-4676-86A0-9D17F6544088}"/>
              </a:ext>
            </a:extLst>
          </p:cNvPr>
          <p:cNvSpPr>
            <a:spLocks noGrp="1" noChangeArrowheads="1"/>
          </p:cNvSpPr>
          <p:nvPr>
            <p:ph type="title"/>
          </p:nvPr>
        </p:nvSpPr>
        <p:spPr>
          <a:xfrm>
            <a:off x="0" y="74613"/>
            <a:ext cx="10058400" cy="609600"/>
          </a:xfrm>
        </p:spPr>
        <p:txBody>
          <a:bodyPr/>
          <a:lstStyle/>
          <a:p>
            <a:r>
              <a:rPr lang="en-US" altLang="en-US" sz="3200" b="1" dirty="0"/>
              <a:t>Methods for Assessing VET Registry Productivity</a:t>
            </a:r>
            <a:br>
              <a:rPr lang="en-US" altLang="en-US" sz="3200" b="1" dirty="0"/>
            </a:br>
            <a:r>
              <a:rPr lang="en-US" altLang="en-US" sz="900" b="1" dirty="0"/>
              <a:t>1 of 2</a:t>
            </a:r>
            <a:endParaRPr lang="en-US" altLang="en-US" sz="3200" dirty="0"/>
          </a:p>
        </p:txBody>
      </p:sp>
      <p:sp>
        <p:nvSpPr>
          <p:cNvPr id="34822" name="Content Placeholder 2">
            <a:extLst>
              <a:ext uri="{FF2B5EF4-FFF2-40B4-BE49-F238E27FC236}">
                <a16:creationId xmlns:a16="http://schemas.microsoft.com/office/drawing/2014/main" id="{C1B82E3E-5D8E-47A9-9C83-B3D5919768A1}"/>
              </a:ext>
            </a:extLst>
          </p:cNvPr>
          <p:cNvSpPr>
            <a:spLocks noGrp="1" noChangeArrowheads="1"/>
          </p:cNvSpPr>
          <p:nvPr>
            <p:ph idx="1"/>
          </p:nvPr>
        </p:nvSpPr>
        <p:spPr>
          <a:xfrm>
            <a:off x="228600" y="1141413"/>
            <a:ext cx="9601200" cy="4854575"/>
          </a:xfrm>
        </p:spPr>
        <p:txBody>
          <a:bodyPr/>
          <a:lstStyle/>
          <a:p>
            <a:r>
              <a:rPr lang="en-US" altLang="en-US" sz="2400" dirty="0"/>
              <a:t>Search PubMed and Google Scholar for all peer-reviewed VET Registry papers</a:t>
            </a:r>
          </a:p>
          <a:p>
            <a:pPr lvl="1"/>
            <a:r>
              <a:rPr lang="en-US" altLang="en-US" sz="2400" dirty="0"/>
              <a:t>Create bibliographic database</a:t>
            </a:r>
          </a:p>
          <a:p>
            <a:pPr lvl="2"/>
            <a:r>
              <a:rPr lang="en-US" altLang="en-US" sz="2400" dirty="0"/>
              <a:t> Categorize each paper </a:t>
            </a:r>
          </a:p>
          <a:p>
            <a:pPr lvl="3"/>
            <a:r>
              <a:rPr lang="en-US" altLang="en-US" sz="2400" dirty="0"/>
              <a:t>Study team: Harvard Drug, Vietnam-Era Twin Study of Aging, Twin Heart, Pitman/Gilbertson/Shin PTSD, Jacob/</a:t>
            </a:r>
            <a:r>
              <a:rPr lang="en-US" altLang="en-US" sz="2400" dirty="0" err="1"/>
              <a:t>Buchloz</a:t>
            </a:r>
            <a:r>
              <a:rPr lang="en-US" altLang="en-US" sz="2400" dirty="0"/>
              <a:t> Offspring and Substance Use</a:t>
            </a:r>
          </a:p>
          <a:p>
            <a:pPr lvl="3"/>
            <a:r>
              <a:rPr lang="en-US" altLang="en-US" sz="2400" dirty="0"/>
              <a:t>Twin or offspring</a:t>
            </a:r>
          </a:p>
          <a:p>
            <a:pPr lvl="3"/>
            <a:r>
              <a:rPr lang="en-US" altLang="en-US" sz="2400" dirty="0"/>
              <a:t>Data collection: self-report, in-person, biological, imaging</a:t>
            </a:r>
          </a:p>
          <a:p>
            <a:pPr lvl="3"/>
            <a:r>
              <a:rPr lang="en-US" altLang="en-US" sz="2400" dirty="0"/>
              <a:t>Topic: mental health, PTSD, physical health, substance use </a:t>
            </a:r>
          </a:p>
          <a:p>
            <a:pPr lvl="3"/>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a:extLst>
              <a:ext uri="{FF2B5EF4-FFF2-40B4-BE49-F238E27FC236}">
                <a16:creationId xmlns:a16="http://schemas.microsoft.com/office/drawing/2014/main" id="{10603AEA-F33F-4F78-95EE-A4E811AA7A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1882AEA1-641B-4302-9F99-108B897363C2}" type="slidenum">
              <a:rPr lang="en-US" altLang="en-US" sz="1000" smtClean="0"/>
              <a:pPr>
                <a:spcBef>
                  <a:spcPct val="0"/>
                </a:spcBef>
                <a:buClrTx/>
                <a:buSzTx/>
                <a:buFontTx/>
                <a:buNone/>
              </a:pPr>
              <a:t>31</a:t>
            </a:fld>
            <a:endParaRPr lang="en-US" altLang="en-US" sz="1000"/>
          </a:p>
        </p:txBody>
      </p:sp>
      <p:sp>
        <p:nvSpPr>
          <p:cNvPr id="35844" name="Rectangle 1030">
            <a:extLst>
              <a:ext uri="{FF2B5EF4-FFF2-40B4-BE49-F238E27FC236}">
                <a16:creationId xmlns:a16="http://schemas.microsoft.com/office/drawing/2014/main" id="{2037D4CC-B3FF-4926-8C62-C3284C631D41}"/>
              </a:ext>
            </a:extLst>
          </p:cNvPr>
          <p:cNvSpPr>
            <a:spLocks noGrp="1" noChangeArrowheads="1"/>
          </p:cNvSpPr>
          <p:nvPr>
            <p:ph type="title"/>
          </p:nvPr>
        </p:nvSpPr>
        <p:spPr>
          <a:xfrm>
            <a:off x="0" y="150813"/>
            <a:ext cx="9982200" cy="457200"/>
          </a:xfrm>
        </p:spPr>
        <p:txBody>
          <a:bodyPr/>
          <a:lstStyle/>
          <a:p>
            <a:r>
              <a:rPr lang="en-US" altLang="en-US" sz="3200" b="1" dirty="0"/>
              <a:t>Methods for Assessing VET Registry Productivity</a:t>
            </a:r>
            <a:br>
              <a:rPr lang="en-US" altLang="en-US" sz="3200" b="1" dirty="0"/>
            </a:br>
            <a:r>
              <a:rPr lang="en-US" altLang="en-US" sz="900" b="1" dirty="0"/>
              <a:t>2 of 2</a:t>
            </a:r>
            <a:endParaRPr lang="en-US" altLang="en-US" sz="3200" dirty="0"/>
          </a:p>
        </p:txBody>
      </p:sp>
      <p:sp>
        <p:nvSpPr>
          <p:cNvPr id="9" name="Content Placeholder 2">
            <a:extLst>
              <a:ext uri="{FF2B5EF4-FFF2-40B4-BE49-F238E27FC236}">
                <a16:creationId xmlns:a16="http://schemas.microsoft.com/office/drawing/2014/main" id="{CA1918F2-B6EE-4AA2-AD3E-1804AACF79AA}"/>
              </a:ext>
            </a:extLst>
          </p:cNvPr>
          <p:cNvSpPr>
            <a:spLocks noGrp="1" noChangeArrowheads="1"/>
          </p:cNvSpPr>
          <p:nvPr>
            <p:ph idx="1"/>
          </p:nvPr>
        </p:nvSpPr>
        <p:spPr>
          <a:xfrm>
            <a:off x="228600" y="1122363"/>
            <a:ext cx="9601200" cy="5222875"/>
          </a:xfrm>
        </p:spPr>
        <p:txBody>
          <a:bodyPr/>
          <a:lstStyle/>
          <a:p>
            <a:pPr>
              <a:defRPr/>
            </a:pPr>
            <a:r>
              <a:rPr lang="en-US" altLang="en-US" sz="2400" dirty="0"/>
              <a:t>Measures of impact</a:t>
            </a:r>
          </a:p>
          <a:p>
            <a:pPr lvl="1">
              <a:defRPr/>
            </a:pPr>
            <a:r>
              <a:rPr lang="en-US" altLang="en-US" sz="2400" b="1" dirty="0"/>
              <a:t>Total number of citations</a:t>
            </a:r>
            <a:r>
              <a:rPr lang="en-US" altLang="en-US" sz="2400" dirty="0"/>
              <a:t> to a VET Registry paper according to Google Scholar as of May 2018</a:t>
            </a:r>
          </a:p>
          <a:p>
            <a:pPr lvl="1">
              <a:defRPr/>
            </a:pPr>
            <a:r>
              <a:rPr lang="en-US" altLang="en-US" sz="2400" b="1" dirty="0"/>
              <a:t>H-index</a:t>
            </a:r>
            <a:r>
              <a:rPr lang="en-US" altLang="en-US" sz="2400" dirty="0"/>
              <a:t>: </a:t>
            </a:r>
            <a:r>
              <a:rPr lang="en-US" sz="2400" dirty="0"/>
              <a:t>based on the set of most cited papers and the number of citations that they have been cited in other publications. The index can be applied to the productivity of a group of scientists.</a:t>
            </a:r>
            <a:endParaRPr lang="en-US" altLang="en-US" sz="2400" dirty="0"/>
          </a:p>
          <a:p>
            <a:pPr lvl="1">
              <a:defRPr/>
            </a:pPr>
            <a:r>
              <a:rPr lang="en-US" altLang="en-US" sz="2400" b="1" dirty="0"/>
              <a:t>Journal Citation Report (JCR)</a:t>
            </a:r>
          </a:p>
          <a:p>
            <a:pPr lvl="2">
              <a:defRPr/>
            </a:pPr>
            <a:r>
              <a:rPr lang="en-US" sz="2000" dirty="0">
                <a:latin typeface="+mj-lt"/>
              </a:rPr>
              <a:t>A measure reflecting the yearly average number of citations to recent articles published in that journal (equal to the number of current year citations to all papers published in that journal during the previous two years).</a:t>
            </a:r>
          </a:p>
          <a:p>
            <a:pPr lvl="2">
              <a:defRPr/>
            </a:pPr>
            <a:r>
              <a:rPr lang="en-US" altLang="en-US" sz="2000" dirty="0">
                <a:latin typeface="+mj-lt"/>
              </a:rPr>
              <a:t>Examples of 2016 JCR: NEJM = 72.4, JAMA = 44.4, JAMA Psychiatry = 15.3, American Journal of Epidemiology = 4.8, Twin Research = 1.3</a:t>
            </a:r>
          </a:p>
          <a:p>
            <a:pPr lvl="3">
              <a:defRPr/>
            </a:pPr>
            <a:endParaRPr lang="en-US" altLang="en-US" sz="2400" dirty="0">
              <a:latin typeface="+mj-lt"/>
            </a:endParaRPr>
          </a:p>
          <a:p>
            <a:pPr lvl="3">
              <a:defRPr/>
            </a:pPr>
            <a:endParaRPr lang="en-US" altLang="en-US" sz="2400" dirty="0"/>
          </a:p>
          <a:p>
            <a:pPr lvl="1">
              <a:defRPr/>
            </a:pPr>
            <a:endParaRPr lang="en-US" alt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a:extLst>
              <a:ext uri="{FF2B5EF4-FFF2-40B4-BE49-F238E27FC236}">
                <a16:creationId xmlns:a16="http://schemas.microsoft.com/office/drawing/2014/main" id="{381CD008-F9F7-4773-8FFC-1B492BF6D6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0F72BB38-0185-403D-973F-6FF18E34DF1A}" type="slidenum">
              <a:rPr lang="en-US" altLang="en-US" sz="1000" smtClean="0"/>
              <a:pPr>
                <a:spcBef>
                  <a:spcPct val="0"/>
                </a:spcBef>
                <a:buClrTx/>
                <a:buSzTx/>
                <a:buFontTx/>
                <a:buNone/>
              </a:pPr>
              <a:t>32</a:t>
            </a:fld>
            <a:endParaRPr lang="en-US" altLang="en-US" sz="1000"/>
          </a:p>
        </p:txBody>
      </p:sp>
      <p:sp>
        <p:nvSpPr>
          <p:cNvPr id="36868" name="Rectangle 1030">
            <a:extLst>
              <a:ext uri="{FF2B5EF4-FFF2-40B4-BE49-F238E27FC236}">
                <a16:creationId xmlns:a16="http://schemas.microsoft.com/office/drawing/2014/main" id="{A18AACDC-4A89-484E-AE9B-771F72348268}"/>
              </a:ext>
            </a:extLst>
          </p:cNvPr>
          <p:cNvSpPr>
            <a:spLocks noGrp="1" noChangeArrowheads="1"/>
          </p:cNvSpPr>
          <p:nvPr>
            <p:ph type="title"/>
          </p:nvPr>
        </p:nvSpPr>
        <p:spPr>
          <a:xfrm>
            <a:off x="152400" y="150813"/>
            <a:ext cx="9128125" cy="838200"/>
          </a:xfrm>
        </p:spPr>
        <p:txBody>
          <a:bodyPr/>
          <a:lstStyle/>
          <a:p>
            <a:r>
              <a:rPr lang="en-US" altLang="en-US" sz="3200" b="1"/>
              <a:t>VET Registry Productivity</a:t>
            </a:r>
            <a:endParaRPr lang="en-US" altLang="en-US" sz="3200"/>
          </a:p>
        </p:txBody>
      </p:sp>
      <p:sp>
        <p:nvSpPr>
          <p:cNvPr id="9" name="Content Placeholder 2">
            <a:extLst>
              <a:ext uri="{FF2B5EF4-FFF2-40B4-BE49-F238E27FC236}">
                <a16:creationId xmlns:a16="http://schemas.microsoft.com/office/drawing/2014/main" id="{CA1918F2-B6EE-4AA2-AD3E-1804AACF79AA}"/>
              </a:ext>
            </a:extLst>
          </p:cNvPr>
          <p:cNvSpPr>
            <a:spLocks noGrp="1" noChangeArrowheads="1"/>
          </p:cNvSpPr>
          <p:nvPr>
            <p:ph idx="1"/>
          </p:nvPr>
        </p:nvSpPr>
        <p:spPr>
          <a:xfrm>
            <a:off x="228600" y="1462088"/>
            <a:ext cx="9601200" cy="4937125"/>
          </a:xfrm>
        </p:spPr>
        <p:txBody>
          <a:bodyPr/>
          <a:lstStyle/>
          <a:p>
            <a:pPr>
              <a:defRPr/>
            </a:pPr>
            <a:r>
              <a:rPr lang="en-US" altLang="en-US" sz="2400" dirty="0"/>
              <a:t>Number of VET Registry papers: 304</a:t>
            </a:r>
          </a:p>
          <a:p>
            <a:pPr lvl="1">
              <a:defRPr/>
            </a:pPr>
            <a:r>
              <a:rPr lang="en-US" altLang="en-US" sz="2400" dirty="0"/>
              <a:t>52 papers with a focus on PTSD</a:t>
            </a:r>
          </a:p>
          <a:p>
            <a:pPr>
              <a:defRPr/>
            </a:pPr>
            <a:r>
              <a:rPr lang="en-US" altLang="en-US" sz="2400" dirty="0"/>
              <a:t>Total number of citations to VET Registry papers: 23,195</a:t>
            </a:r>
          </a:p>
          <a:p>
            <a:pPr>
              <a:defRPr/>
            </a:pPr>
            <a:r>
              <a:rPr lang="en-US" altLang="en-US" sz="2400" dirty="0"/>
              <a:t>H-index for VET Registry papers: 81</a:t>
            </a:r>
          </a:p>
          <a:p>
            <a:pPr>
              <a:defRPr/>
            </a:pPr>
            <a:r>
              <a:rPr lang="en-US" altLang="en-US" sz="2400" dirty="0"/>
              <a:t>Mean and Median JCR for VET Registry papers: mean = 5.3, median = 3.4</a:t>
            </a:r>
            <a:endParaRPr lang="en-US" altLang="en-US" sz="2400" dirty="0">
              <a:latin typeface="+mj-lt"/>
            </a:endParaRPr>
          </a:p>
          <a:p>
            <a:pPr lvl="3">
              <a:defRPr/>
            </a:pPr>
            <a:endParaRPr lang="en-US" altLang="en-US" sz="2400" dirty="0"/>
          </a:p>
          <a:p>
            <a:pPr lvl="1">
              <a:defRPr/>
            </a:pPr>
            <a:endParaRPr lang="en-US"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286B6E-C21E-493A-805E-EB2A7F21C041}"/>
              </a:ext>
            </a:extLst>
          </p:cNvPr>
          <p:cNvSpPr>
            <a:spLocks noGrp="1"/>
          </p:cNvSpPr>
          <p:nvPr>
            <p:ph type="sldNum" sz="quarter" idx="12"/>
          </p:nvPr>
        </p:nvSpPr>
        <p:spPr/>
        <p:txBody>
          <a:bodyPr/>
          <a:lstStyle/>
          <a:p>
            <a:pPr>
              <a:defRPr/>
            </a:pPr>
            <a:fld id="{4D67BDA7-56DD-460F-8DDC-F3CED8AB16EF}" type="slidenum">
              <a:rPr lang="en-US" altLang="en-US" smtClean="0"/>
              <a:pPr>
                <a:defRPr/>
              </a:pPr>
              <a:t>33</a:t>
            </a:fld>
            <a:endParaRPr lang="en-US" altLang="en-US"/>
          </a:p>
        </p:txBody>
      </p:sp>
      <p:sp>
        <p:nvSpPr>
          <p:cNvPr id="2" name="Title 1" hidden="1">
            <a:extLst>
              <a:ext uri="{FF2B5EF4-FFF2-40B4-BE49-F238E27FC236}">
                <a16:creationId xmlns:a16="http://schemas.microsoft.com/office/drawing/2014/main" id="{98047E1D-B616-4EA9-BBA4-F8B1FFE781E7}"/>
              </a:ext>
            </a:extLst>
          </p:cNvPr>
          <p:cNvSpPr>
            <a:spLocks noGrp="1"/>
          </p:cNvSpPr>
          <p:nvPr>
            <p:ph type="ctrTitle"/>
          </p:nvPr>
        </p:nvSpPr>
        <p:spPr/>
        <p:txBody>
          <a:bodyPr/>
          <a:lstStyle/>
          <a:p>
            <a:r>
              <a:rPr lang="en-US" altLang="en-US" dirty="0"/>
              <a:t>Graph 1 of 6</a:t>
            </a:r>
            <a:endParaRPr lang="en-US" dirty="0"/>
          </a:p>
        </p:txBody>
      </p:sp>
      <p:sp>
        <p:nvSpPr>
          <p:cNvPr id="37890" name="TextBox 1">
            <a:extLst>
              <a:ext uri="{FF2B5EF4-FFF2-40B4-BE49-F238E27FC236}">
                <a16:creationId xmlns:a16="http://schemas.microsoft.com/office/drawing/2014/main" id="{FDCBC239-BC2D-4ECB-8581-FC9597E290E5}"/>
              </a:ext>
            </a:extLst>
          </p:cNvPr>
          <p:cNvSpPr txBox="1">
            <a:spLocks noChangeArrowheads="1"/>
          </p:cNvSpPr>
          <p:nvPr/>
        </p:nvSpPr>
        <p:spPr bwMode="auto">
          <a:xfrm>
            <a:off x="582613" y="150813"/>
            <a:ext cx="899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Cumulative Number of VET Registry Papers  </a:t>
            </a:r>
          </a:p>
        </p:txBody>
      </p:sp>
      <p:pic>
        <p:nvPicPr>
          <p:cNvPr id="3" name="Picture 2" descr="Graph line shows an increase in publications over time starting with 0 in 1987 and 300 in 2017. ">
            <a:extLst>
              <a:ext uri="{FF2B5EF4-FFF2-40B4-BE49-F238E27FC236}">
                <a16:creationId xmlns:a16="http://schemas.microsoft.com/office/drawing/2014/main" id="{A1E3A93C-17E3-49A8-83DF-06214F000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141412"/>
            <a:ext cx="7081837" cy="51504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5D9ACE-05F2-4588-AC29-2C3CD15F9015}"/>
              </a:ext>
            </a:extLst>
          </p:cNvPr>
          <p:cNvSpPr>
            <a:spLocks noGrp="1"/>
          </p:cNvSpPr>
          <p:nvPr>
            <p:ph type="sldNum" sz="quarter" idx="12"/>
          </p:nvPr>
        </p:nvSpPr>
        <p:spPr/>
        <p:txBody>
          <a:bodyPr/>
          <a:lstStyle/>
          <a:p>
            <a:pPr>
              <a:defRPr/>
            </a:pPr>
            <a:fld id="{4D67BDA7-56DD-460F-8DDC-F3CED8AB16EF}" type="slidenum">
              <a:rPr lang="en-US" altLang="en-US" smtClean="0"/>
              <a:pPr>
                <a:defRPr/>
              </a:pPr>
              <a:t>34</a:t>
            </a:fld>
            <a:endParaRPr lang="en-US" altLang="en-US"/>
          </a:p>
        </p:txBody>
      </p:sp>
      <p:sp>
        <p:nvSpPr>
          <p:cNvPr id="2" name="Title 1" hidden="1">
            <a:extLst>
              <a:ext uri="{FF2B5EF4-FFF2-40B4-BE49-F238E27FC236}">
                <a16:creationId xmlns:a16="http://schemas.microsoft.com/office/drawing/2014/main" id="{8F2ABE3D-9540-4DD2-AF06-32664EFACCF3}"/>
              </a:ext>
            </a:extLst>
          </p:cNvPr>
          <p:cNvSpPr>
            <a:spLocks noGrp="1"/>
          </p:cNvSpPr>
          <p:nvPr>
            <p:ph type="ctrTitle"/>
          </p:nvPr>
        </p:nvSpPr>
        <p:spPr/>
        <p:txBody>
          <a:bodyPr/>
          <a:lstStyle/>
          <a:p>
            <a:r>
              <a:rPr lang="en-US" altLang="en-US" dirty="0"/>
              <a:t>Graph 2 of 6</a:t>
            </a:r>
            <a:endParaRPr lang="en-US" dirty="0"/>
          </a:p>
        </p:txBody>
      </p:sp>
      <p:sp>
        <p:nvSpPr>
          <p:cNvPr id="38914" name="TextBox 1">
            <a:extLst>
              <a:ext uri="{FF2B5EF4-FFF2-40B4-BE49-F238E27FC236}">
                <a16:creationId xmlns:a16="http://schemas.microsoft.com/office/drawing/2014/main" id="{A7EBE48A-D2BE-44F5-88EF-3C5FD266978D}"/>
              </a:ext>
            </a:extLst>
          </p:cNvPr>
          <p:cNvSpPr txBox="1">
            <a:spLocks noChangeArrowheads="1"/>
          </p:cNvSpPr>
          <p:nvPr/>
        </p:nvSpPr>
        <p:spPr bwMode="auto">
          <a:xfrm>
            <a:off x="582613" y="150813"/>
            <a:ext cx="899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Cumulative Number of VET Registry Papers by Study Team </a:t>
            </a:r>
          </a:p>
        </p:txBody>
      </p:sp>
      <p:pic>
        <p:nvPicPr>
          <p:cNvPr id="38916" name="Picture 6" descr="5 graph lines show the number of publications associated with 5 large VET Registry studies. All studies show an increase over time, but the two largest are the Harvard Drug study and VETSA study. Both totaled almost 80 publications each in 2017. ">
            <a:extLst>
              <a:ext uri="{FF2B5EF4-FFF2-40B4-BE49-F238E27FC236}">
                <a16:creationId xmlns:a16="http://schemas.microsoft.com/office/drawing/2014/main" id="{87EAC871-7D68-4C8A-B43D-B50F262DAE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1112838"/>
            <a:ext cx="7248525"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5E5A8-5040-4FF3-A940-206CDF02167C}"/>
              </a:ext>
            </a:extLst>
          </p:cNvPr>
          <p:cNvSpPr>
            <a:spLocks noGrp="1"/>
          </p:cNvSpPr>
          <p:nvPr>
            <p:ph type="sldNum" sz="quarter" idx="12"/>
          </p:nvPr>
        </p:nvSpPr>
        <p:spPr/>
        <p:txBody>
          <a:bodyPr/>
          <a:lstStyle/>
          <a:p>
            <a:pPr>
              <a:defRPr/>
            </a:pPr>
            <a:fld id="{4D67BDA7-56DD-460F-8DDC-F3CED8AB16EF}" type="slidenum">
              <a:rPr lang="en-US" altLang="en-US" smtClean="0"/>
              <a:pPr>
                <a:defRPr/>
              </a:pPr>
              <a:t>35</a:t>
            </a:fld>
            <a:endParaRPr lang="en-US" altLang="en-US"/>
          </a:p>
        </p:txBody>
      </p:sp>
      <p:sp>
        <p:nvSpPr>
          <p:cNvPr id="2" name="Title 1" hidden="1">
            <a:extLst>
              <a:ext uri="{FF2B5EF4-FFF2-40B4-BE49-F238E27FC236}">
                <a16:creationId xmlns:a16="http://schemas.microsoft.com/office/drawing/2014/main" id="{9CA36DFD-B548-4417-A1FF-C7B3A12DCE14}"/>
              </a:ext>
            </a:extLst>
          </p:cNvPr>
          <p:cNvSpPr>
            <a:spLocks noGrp="1"/>
          </p:cNvSpPr>
          <p:nvPr>
            <p:ph type="ctrTitle"/>
          </p:nvPr>
        </p:nvSpPr>
        <p:spPr/>
        <p:txBody>
          <a:bodyPr/>
          <a:lstStyle/>
          <a:p>
            <a:r>
              <a:rPr lang="en-US" altLang="en-US" dirty="0"/>
              <a:t>Graph 3 of 6</a:t>
            </a:r>
            <a:endParaRPr lang="en-US" dirty="0"/>
          </a:p>
        </p:txBody>
      </p:sp>
      <p:sp>
        <p:nvSpPr>
          <p:cNvPr id="39938" name="TextBox 1">
            <a:extLst>
              <a:ext uri="{FF2B5EF4-FFF2-40B4-BE49-F238E27FC236}">
                <a16:creationId xmlns:a16="http://schemas.microsoft.com/office/drawing/2014/main" id="{100F4B4B-F97D-4B21-AADD-AA76EE088F0A}"/>
              </a:ext>
            </a:extLst>
          </p:cNvPr>
          <p:cNvSpPr txBox="1">
            <a:spLocks noChangeArrowheads="1"/>
          </p:cNvSpPr>
          <p:nvPr/>
        </p:nvSpPr>
        <p:spPr bwMode="auto">
          <a:xfrm>
            <a:off x="76200" y="150813"/>
            <a:ext cx="982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Cumulative Number of VET Registry Papers by Twin vs Offspring</a:t>
            </a:r>
          </a:p>
        </p:txBody>
      </p:sp>
      <p:pic>
        <p:nvPicPr>
          <p:cNvPr id="39940" name="Picture 1" descr="2 graph lines compare the publications about the twins vs. the mothers &amp; offspring. Publications about the twins totaled roughly 300 in 2017, whereas publications about the mothers &amp; offspring totaled 15 in 2017. ">
            <a:extLst>
              <a:ext uri="{FF2B5EF4-FFF2-40B4-BE49-F238E27FC236}">
                <a16:creationId xmlns:a16="http://schemas.microsoft.com/office/drawing/2014/main" id="{1882895E-1104-4DDD-B7DB-53B8E6DA77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098550"/>
            <a:ext cx="780097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86BC9F-6EC9-42EE-A7BD-5F2C5A38EB15}"/>
              </a:ext>
            </a:extLst>
          </p:cNvPr>
          <p:cNvSpPr>
            <a:spLocks noGrp="1"/>
          </p:cNvSpPr>
          <p:nvPr>
            <p:ph type="sldNum" sz="quarter" idx="12"/>
          </p:nvPr>
        </p:nvSpPr>
        <p:spPr/>
        <p:txBody>
          <a:bodyPr/>
          <a:lstStyle/>
          <a:p>
            <a:pPr>
              <a:defRPr/>
            </a:pPr>
            <a:fld id="{4D67BDA7-56DD-460F-8DDC-F3CED8AB16EF}" type="slidenum">
              <a:rPr lang="en-US" altLang="en-US" smtClean="0"/>
              <a:pPr>
                <a:defRPr/>
              </a:pPr>
              <a:t>36</a:t>
            </a:fld>
            <a:endParaRPr lang="en-US" altLang="en-US"/>
          </a:p>
        </p:txBody>
      </p:sp>
      <p:sp>
        <p:nvSpPr>
          <p:cNvPr id="2" name="Title 1" hidden="1">
            <a:extLst>
              <a:ext uri="{FF2B5EF4-FFF2-40B4-BE49-F238E27FC236}">
                <a16:creationId xmlns:a16="http://schemas.microsoft.com/office/drawing/2014/main" id="{A9794C14-B158-4FFE-B2B5-80ED6D3E89CC}"/>
              </a:ext>
            </a:extLst>
          </p:cNvPr>
          <p:cNvSpPr>
            <a:spLocks noGrp="1"/>
          </p:cNvSpPr>
          <p:nvPr>
            <p:ph type="ctrTitle"/>
          </p:nvPr>
        </p:nvSpPr>
        <p:spPr/>
        <p:txBody>
          <a:bodyPr/>
          <a:lstStyle/>
          <a:p>
            <a:r>
              <a:rPr lang="en-US" altLang="en-US" dirty="0"/>
              <a:t>Graph 4 of 6</a:t>
            </a:r>
            <a:endParaRPr lang="en-US" dirty="0"/>
          </a:p>
        </p:txBody>
      </p:sp>
      <p:sp>
        <p:nvSpPr>
          <p:cNvPr id="40962" name="TextBox 1">
            <a:extLst>
              <a:ext uri="{FF2B5EF4-FFF2-40B4-BE49-F238E27FC236}">
                <a16:creationId xmlns:a16="http://schemas.microsoft.com/office/drawing/2014/main" id="{16E9C7B9-BECD-4594-B34F-BFDFCD368DD2}"/>
              </a:ext>
            </a:extLst>
          </p:cNvPr>
          <p:cNvSpPr txBox="1">
            <a:spLocks noChangeArrowheads="1"/>
          </p:cNvSpPr>
          <p:nvPr/>
        </p:nvSpPr>
        <p:spPr bwMode="auto">
          <a:xfrm>
            <a:off x="76200" y="150813"/>
            <a:ext cx="9829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Cumulative Number of VET Registry Papers </a:t>
            </a:r>
          </a:p>
          <a:p>
            <a:pPr algn="ctr">
              <a:spcBef>
                <a:spcPct val="0"/>
              </a:spcBef>
              <a:buClrTx/>
              <a:buSzTx/>
              <a:buFontTx/>
              <a:buNone/>
            </a:pPr>
            <a:r>
              <a:rPr lang="en-US" altLang="en-US" sz="2400" dirty="0">
                <a:solidFill>
                  <a:srgbClr val="FFFF66"/>
                </a:solidFill>
              </a:rPr>
              <a:t>by Data Collection Method</a:t>
            </a:r>
          </a:p>
        </p:txBody>
      </p:sp>
      <p:pic>
        <p:nvPicPr>
          <p:cNvPr id="40964" name="Picture 3" descr="4 graph lines show data collection methods (self-report, in-person, biological, imaging). All have increased over time. In 2017 self-report totaled approximately 240, in-person 140, biological 110, and imaging 60. ">
            <a:extLst>
              <a:ext uri="{FF2B5EF4-FFF2-40B4-BE49-F238E27FC236}">
                <a16:creationId xmlns:a16="http://schemas.microsoft.com/office/drawing/2014/main" id="{7CAAB20E-2E9E-4A97-855F-4C10553E3E0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1319213"/>
            <a:ext cx="7467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68206A-FB8A-4931-B35E-2596EBDB968C}"/>
              </a:ext>
            </a:extLst>
          </p:cNvPr>
          <p:cNvSpPr>
            <a:spLocks noGrp="1"/>
          </p:cNvSpPr>
          <p:nvPr>
            <p:ph type="sldNum" sz="quarter" idx="12"/>
          </p:nvPr>
        </p:nvSpPr>
        <p:spPr/>
        <p:txBody>
          <a:bodyPr/>
          <a:lstStyle/>
          <a:p>
            <a:pPr>
              <a:defRPr/>
            </a:pPr>
            <a:fld id="{4D67BDA7-56DD-460F-8DDC-F3CED8AB16EF}" type="slidenum">
              <a:rPr lang="en-US" altLang="en-US" smtClean="0"/>
              <a:pPr>
                <a:defRPr/>
              </a:pPr>
              <a:t>37</a:t>
            </a:fld>
            <a:endParaRPr lang="en-US" altLang="en-US"/>
          </a:p>
        </p:txBody>
      </p:sp>
      <p:sp>
        <p:nvSpPr>
          <p:cNvPr id="2" name="Title 1" hidden="1">
            <a:extLst>
              <a:ext uri="{FF2B5EF4-FFF2-40B4-BE49-F238E27FC236}">
                <a16:creationId xmlns:a16="http://schemas.microsoft.com/office/drawing/2014/main" id="{C8FBA90A-D209-4DC6-8F66-D1B9C936D85C}"/>
              </a:ext>
            </a:extLst>
          </p:cNvPr>
          <p:cNvSpPr>
            <a:spLocks noGrp="1"/>
          </p:cNvSpPr>
          <p:nvPr>
            <p:ph type="ctrTitle"/>
          </p:nvPr>
        </p:nvSpPr>
        <p:spPr/>
        <p:txBody>
          <a:bodyPr/>
          <a:lstStyle/>
          <a:p>
            <a:r>
              <a:rPr lang="en-US" altLang="en-US" dirty="0"/>
              <a:t>Graph 5 of 6</a:t>
            </a:r>
            <a:endParaRPr lang="en-US" dirty="0"/>
          </a:p>
        </p:txBody>
      </p:sp>
      <p:sp>
        <p:nvSpPr>
          <p:cNvPr id="41986" name="TextBox 1">
            <a:extLst>
              <a:ext uri="{FF2B5EF4-FFF2-40B4-BE49-F238E27FC236}">
                <a16:creationId xmlns:a16="http://schemas.microsoft.com/office/drawing/2014/main" id="{2DA3144C-9F06-4CA1-A6E0-BA9BA5AFBFF1}"/>
              </a:ext>
            </a:extLst>
          </p:cNvPr>
          <p:cNvSpPr txBox="1">
            <a:spLocks noChangeArrowheads="1"/>
          </p:cNvSpPr>
          <p:nvPr/>
        </p:nvSpPr>
        <p:spPr bwMode="auto">
          <a:xfrm>
            <a:off x="76200" y="150813"/>
            <a:ext cx="982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Cumulative Number of VET Registry Papers by Topic</a:t>
            </a:r>
          </a:p>
        </p:txBody>
      </p:sp>
      <p:pic>
        <p:nvPicPr>
          <p:cNvPr id="41988" name="Picture 6" descr="4 graph lines show publication focus over time (mental health, PTSD, physical health, substance abuse). All have increased over time. In 2017 mental health totaled approximately 180 publications, physical health 100, substance use 90, PTSD 60. ">
            <a:extLst>
              <a:ext uri="{FF2B5EF4-FFF2-40B4-BE49-F238E27FC236}">
                <a16:creationId xmlns:a16="http://schemas.microsoft.com/office/drawing/2014/main" id="{3E4D6E6C-3FF7-4FBE-8D37-6B63848A61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989012"/>
            <a:ext cx="7467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A75FB1-1181-409D-BF5F-9AA7826E8C1B}"/>
              </a:ext>
            </a:extLst>
          </p:cNvPr>
          <p:cNvSpPr>
            <a:spLocks noGrp="1"/>
          </p:cNvSpPr>
          <p:nvPr>
            <p:ph type="sldNum" sz="quarter" idx="12"/>
          </p:nvPr>
        </p:nvSpPr>
        <p:spPr/>
        <p:txBody>
          <a:bodyPr/>
          <a:lstStyle/>
          <a:p>
            <a:pPr>
              <a:defRPr/>
            </a:pPr>
            <a:fld id="{4D67BDA7-56DD-460F-8DDC-F3CED8AB16EF}" type="slidenum">
              <a:rPr lang="en-US" altLang="en-US" smtClean="0"/>
              <a:pPr>
                <a:defRPr/>
              </a:pPr>
              <a:t>38</a:t>
            </a:fld>
            <a:endParaRPr lang="en-US" altLang="en-US"/>
          </a:p>
        </p:txBody>
      </p:sp>
      <p:sp>
        <p:nvSpPr>
          <p:cNvPr id="2" name="Title 1" hidden="1">
            <a:extLst>
              <a:ext uri="{FF2B5EF4-FFF2-40B4-BE49-F238E27FC236}">
                <a16:creationId xmlns:a16="http://schemas.microsoft.com/office/drawing/2014/main" id="{E43D8707-2FE1-4E1B-9455-41F5519FF40A}"/>
              </a:ext>
            </a:extLst>
          </p:cNvPr>
          <p:cNvSpPr>
            <a:spLocks noGrp="1"/>
          </p:cNvSpPr>
          <p:nvPr>
            <p:ph type="ctrTitle"/>
          </p:nvPr>
        </p:nvSpPr>
        <p:spPr/>
        <p:txBody>
          <a:bodyPr/>
          <a:lstStyle/>
          <a:p>
            <a:r>
              <a:rPr lang="en-US" altLang="en-US" dirty="0"/>
              <a:t>Graph 6 of 6</a:t>
            </a:r>
            <a:endParaRPr lang="en-US" dirty="0"/>
          </a:p>
        </p:txBody>
      </p:sp>
      <p:sp>
        <p:nvSpPr>
          <p:cNvPr id="43010" name="TextBox 1">
            <a:extLst>
              <a:ext uri="{FF2B5EF4-FFF2-40B4-BE49-F238E27FC236}">
                <a16:creationId xmlns:a16="http://schemas.microsoft.com/office/drawing/2014/main" id="{FB0F91C2-A420-4459-86EF-F866272F574C}"/>
              </a:ext>
            </a:extLst>
          </p:cNvPr>
          <p:cNvSpPr txBox="1">
            <a:spLocks noChangeArrowheads="1"/>
          </p:cNvSpPr>
          <p:nvPr/>
        </p:nvSpPr>
        <p:spPr bwMode="auto">
          <a:xfrm>
            <a:off x="582613" y="150813"/>
            <a:ext cx="899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Cumulative Number of VET Registry Citations  </a:t>
            </a:r>
          </a:p>
        </p:txBody>
      </p:sp>
      <p:pic>
        <p:nvPicPr>
          <p:cNvPr id="43012" name="Picture 7" descr="Graph line shows an increase in VET Registry citations over time starting with a few around 1990 and over 20,000 in 2017. ">
            <a:extLst>
              <a:ext uri="{FF2B5EF4-FFF2-40B4-BE49-F238E27FC236}">
                <a16:creationId xmlns:a16="http://schemas.microsoft.com/office/drawing/2014/main" id="{8BA8D05B-20D5-48B2-8A8D-F5508121E5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1065212"/>
            <a:ext cx="739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E3A18F-CD01-49AE-AB96-14E9EBD88D74}"/>
              </a:ext>
            </a:extLst>
          </p:cNvPr>
          <p:cNvSpPr>
            <a:spLocks noGrp="1"/>
          </p:cNvSpPr>
          <p:nvPr>
            <p:ph type="sldNum" sz="quarter" idx="12"/>
          </p:nvPr>
        </p:nvSpPr>
        <p:spPr/>
        <p:txBody>
          <a:bodyPr/>
          <a:lstStyle/>
          <a:p>
            <a:pPr>
              <a:defRPr/>
            </a:pPr>
            <a:fld id="{4D67BDA7-56DD-460F-8DDC-F3CED8AB16EF}" type="slidenum">
              <a:rPr lang="en-US" altLang="en-US" smtClean="0"/>
              <a:pPr>
                <a:defRPr/>
              </a:pPr>
              <a:t>39</a:t>
            </a:fld>
            <a:endParaRPr lang="en-US" altLang="en-US"/>
          </a:p>
        </p:txBody>
      </p:sp>
      <p:sp>
        <p:nvSpPr>
          <p:cNvPr id="2" name="Title 1">
            <a:extLst>
              <a:ext uri="{FF2B5EF4-FFF2-40B4-BE49-F238E27FC236}">
                <a16:creationId xmlns:a16="http://schemas.microsoft.com/office/drawing/2014/main" id="{2E596B20-9F1F-482D-A0C5-B8903CA73FF2}"/>
              </a:ext>
            </a:extLst>
          </p:cNvPr>
          <p:cNvSpPr>
            <a:spLocks noGrp="1"/>
          </p:cNvSpPr>
          <p:nvPr>
            <p:ph type="ctrTitle"/>
          </p:nvPr>
        </p:nvSpPr>
        <p:spPr>
          <a:xfrm>
            <a:off x="762000" y="74612"/>
            <a:ext cx="8550275" cy="533400"/>
          </a:xfrm>
        </p:spPr>
        <p:txBody>
          <a:bodyPr/>
          <a:lstStyle/>
          <a:p>
            <a:r>
              <a:rPr lang="en-US" altLang="en-US" sz="2400" b="1" dirty="0"/>
              <a:t>Top Ten Most Cited Papers: VET Registry </a:t>
            </a:r>
            <a:endParaRPr lang="en-US" sz="2400" b="1" dirty="0"/>
          </a:p>
        </p:txBody>
      </p:sp>
      <p:graphicFrame>
        <p:nvGraphicFramePr>
          <p:cNvPr id="5" name="Table 4">
            <a:extLst>
              <a:ext uri="{FF2B5EF4-FFF2-40B4-BE49-F238E27FC236}">
                <a16:creationId xmlns:a16="http://schemas.microsoft.com/office/drawing/2014/main" id="{7A875107-A6EB-465A-8207-1C531B5E5578}"/>
              </a:ext>
            </a:extLst>
          </p:cNvPr>
          <p:cNvGraphicFramePr>
            <a:graphicFrameLocks noGrp="1"/>
          </p:cNvGraphicFramePr>
          <p:nvPr>
            <p:extLst>
              <p:ext uri="{D42A27DB-BD31-4B8C-83A1-F6EECF244321}">
                <p14:modId xmlns:p14="http://schemas.microsoft.com/office/powerpoint/2010/main" val="1877398147"/>
              </p:ext>
            </p:extLst>
          </p:nvPr>
        </p:nvGraphicFramePr>
        <p:xfrm>
          <a:off x="533402" y="684212"/>
          <a:ext cx="9067798" cy="5878830"/>
        </p:xfrm>
        <a:graphic>
          <a:graphicData uri="http://schemas.openxmlformats.org/drawingml/2006/table">
            <a:tbl>
              <a:tblPr firstRow="1" bandRow="1">
                <a:tableStyleId>{5940675A-B579-460E-94D1-54222C63F5DA}</a:tableStyleId>
              </a:tblPr>
              <a:tblGrid>
                <a:gridCol w="7196665">
                  <a:extLst>
                    <a:ext uri="{9D8B030D-6E8A-4147-A177-3AD203B41FA5}">
                      <a16:colId xmlns:a16="http://schemas.microsoft.com/office/drawing/2014/main" val="3371264421"/>
                    </a:ext>
                  </a:extLst>
                </a:gridCol>
                <a:gridCol w="1151466">
                  <a:extLst>
                    <a:ext uri="{9D8B030D-6E8A-4147-A177-3AD203B41FA5}">
                      <a16:colId xmlns:a16="http://schemas.microsoft.com/office/drawing/2014/main" val="2876128453"/>
                    </a:ext>
                  </a:extLst>
                </a:gridCol>
                <a:gridCol w="719667">
                  <a:extLst>
                    <a:ext uri="{9D8B030D-6E8A-4147-A177-3AD203B41FA5}">
                      <a16:colId xmlns:a16="http://schemas.microsoft.com/office/drawing/2014/main" val="473991354"/>
                    </a:ext>
                  </a:extLst>
                </a:gridCol>
              </a:tblGrid>
              <a:tr h="293370">
                <a:tc>
                  <a:txBody>
                    <a:bodyPr/>
                    <a:lstStyle/>
                    <a:p>
                      <a:pPr algn="ctr"/>
                      <a:r>
                        <a:rPr lang="en-US" sz="1400" b="1" dirty="0"/>
                        <a:t>TITLE</a:t>
                      </a:r>
                    </a:p>
                  </a:txBody>
                  <a:tcPr>
                    <a:solidFill>
                      <a:schemeClr val="bg1"/>
                    </a:solidFill>
                  </a:tcPr>
                </a:tc>
                <a:tc>
                  <a:txBody>
                    <a:bodyPr/>
                    <a:lstStyle/>
                    <a:p>
                      <a:pPr algn="ctr"/>
                      <a:r>
                        <a:rPr lang="en-US" sz="1400" b="1" dirty="0"/>
                        <a:t>CITED BY</a:t>
                      </a:r>
                    </a:p>
                  </a:txBody>
                  <a:tcPr>
                    <a:solidFill>
                      <a:schemeClr val="bg1"/>
                    </a:solidFill>
                  </a:tcPr>
                </a:tc>
                <a:tc>
                  <a:txBody>
                    <a:bodyPr/>
                    <a:lstStyle/>
                    <a:p>
                      <a:pPr algn="ctr"/>
                      <a:r>
                        <a:rPr lang="en-US" sz="1400" b="1" dirty="0"/>
                        <a:t>YEAR</a:t>
                      </a:r>
                    </a:p>
                  </a:txBody>
                  <a:tcPr>
                    <a:solidFill>
                      <a:schemeClr val="bg1"/>
                    </a:solidFill>
                  </a:tcPr>
                </a:tc>
                <a:extLst>
                  <a:ext uri="{0D108BD9-81ED-4DB2-BD59-A6C34878D82A}">
                    <a16:rowId xmlns:a16="http://schemas.microsoft.com/office/drawing/2014/main" val="181928359"/>
                  </a:ext>
                </a:extLst>
              </a:tr>
              <a:tr h="557403">
                <a:tc>
                  <a:txBody>
                    <a:bodyPr/>
                    <a:lstStyle/>
                    <a:p>
                      <a:r>
                        <a:rPr lang="en-US" sz="1100" dirty="0"/>
                        <a:t>Smaller hippocampal volume predicts pathologic vulnerability to psychological trauma</a:t>
                      </a:r>
                    </a:p>
                    <a:p>
                      <a:r>
                        <a:rPr lang="en-US" sz="900" dirty="0"/>
                        <a:t>MW Gilbertson, ME Shenton, A </a:t>
                      </a:r>
                      <a:r>
                        <a:rPr lang="en-US" sz="900" dirty="0" err="1"/>
                        <a:t>Ciszewski</a:t>
                      </a:r>
                      <a:r>
                        <a:rPr lang="en-US" sz="900" dirty="0"/>
                        <a:t>, K Kasai, NB </a:t>
                      </a:r>
                      <a:r>
                        <a:rPr lang="en-US" sz="900" dirty="0" err="1"/>
                        <a:t>Lasko</a:t>
                      </a:r>
                      <a:r>
                        <a:rPr lang="en-US" sz="900" dirty="0"/>
                        <a:t>, SP Orr, …</a:t>
                      </a:r>
                    </a:p>
                    <a:p>
                      <a:r>
                        <a:rPr lang="en-US" sz="900" dirty="0"/>
                        <a:t>Nature neuroscience 5 (11), 1242</a:t>
                      </a:r>
                    </a:p>
                  </a:txBody>
                  <a:tcPr>
                    <a:solidFill>
                      <a:schemeClr val="bg1"/>
                    </a:solidFill>
                  </a:tcPr>
                </a:tc>
                <a:tc>
                  <a:txBody>
                    <a:bodyPr/>
                    <a:lstStyle/>
                    <a:p>
                      <a:pPr algn="ctr"/>
                      <a:r>
                        <a:rPr lang="en-US" sz="1300" dirty="0"/>
                        <a:t>1470</a:t>
                      </a:r>
                    </a:p>
                  </a:txBody>
                  <a:tcPr anchor="ctr">
                    <a:solidFill>
                      <a:schemeClr val="bg1"/>
                    </a:solidFill>
                  </a:tcPr>
                </a:tc>
                <a:tc>
                  <a:txBody>
                    <a:bodyPr/>
                    <a:lstStyle/>
                    <a:p>
                      <a:pPr algn="ctr"/>
                      <a:r>
                        <a:rPr lang="en-US" sz="1300" dirty="0"/>
                        <a:t>2002</a:t>
                      </a:r>
                    </a:p>
                  </a:txBody>
                  <a:tcPr anchor="ctr">
                    <a:solidFill>
                      <a:schemeClr val="bg1"/>
                    </a:solidFill>
                  </a:tcPr>
                </a:tc>
                <a:extLst>
                  <a:ext uri="{0D108BD9-81ED-4DB2-BD59-A6C34878D82A}">
                    <a16:rowId xmlns:a16="http://schemas.microsoft.com/office/drawing/2014/main" val="1364790203"/>
                  </a:ext>
                </a:extLst>
              </a:tr>
              <a:tr h="557403">
                <a:tc>
                  <a:txBody>
                    <a:bodyPr/>
                    <a:lstStyle/>
                    <a:p>
                      <a:r>
                        <a:rPr lang="en-US" sz="1100" dirty="0"/>
                        <a:t>A twin study of genetic and environmental contributions to liability for posttraumatic stress symptoms</a:t>
                      </a:r>
                    </a:p>
                    <a:p>
                      <a:r>
                        <a:rPr lang="en-US" sz="900" dirty="0"/>
                        <a:t>WR True, J Rice, SA Eisen, AC Heath, J Goldberg, MJ Lyons, J Nowak</a:t>
                      </a:r>
                      <a:br>
                        <a:rPr lang="en-US" sz="900" dirty="0"/>
                      </a:br>
                      <a:r>
                        <a:rPr lang="en-US" sz="900" dirty="0"/>
                        <a:t>Archives of general psychiatry 50 (4), 257-264</a:t>
                      </a:r>
                    </a:p>
                  </a:txBody>
                  <a:tcPr>
                    <a:solidFill>
                      <a:schemeClr val="bg1"/>
                    </a:solidFill>
                  </a:tcPr>
                </a:tc>
                <a:tc>
                  <a:txBody>
                    <a:bodyPr/>
                    <a:lstStyle/>
                    <a:p>
                      <a:pPr algn="ctr"/>
                      <a:r>
                        <a:rPr lang="en-US" sz="1300" dirty="0"/>
                        <a:t>768</a:t>
                      </a:r>
                    </a:p>
                  </a:txBody>
                  <a:tcPr anchor="ctr">
                    <a:solidFill>
                      <a:schemeClr val="bg1"/>
                    </a:solidFill>
                  </a:tcPr>
                </a:tc>
                <a:tc>
                  <a:txBody>
                    <a:bodyPr/>
                    <a:lstStyle/>
                    <a:p>
                      <a:pPr algn="ctr"/>
                      <a:r>
                        <a:rPr lang="en-US" sz="1300" dirty="0"/>
                        <a:t>1993</a:t>
                      </a:r>
                    </a:p>
                  </a:txBody>
                  <a:tcPr anchor="ctr">
                    <a:solidFill>
                      <a:schemeClr val="bg1"/>
                    </a:solidFill>
                  </a:tcPr>
                </a:tc>
                <a:extLst>
                  <a:ext uri="{0D108BD9-81ED-4DB2-BD59-A6C34878D82A}">
                    <a16:rowId xmlns:a16="http://schemas.microsoft.com/office/drawing/2014/main" val="2214202315"/>
                  </a:ext>
                </a:extLst>
              </a:tr>
              <a:tr h="557403">
                <a:tc>
                  <a:txBody>
                    <a:bodyPr/>
                    <a:lstStyle/>
                    <a:p>
                      <a:r>
                        <a:rPr lang="en-US" sz="1100" dirty="0"/>
                        <a:t>Co-occurrence of abuse of different drugs in men: the role of drug-specific and shared vulnerabilities</a:t>
                      </a:r>
                    </a:p>
                    <a:p>
                      <a:r>
                        <a:rPr lang="en-US" sz="900" dirty="0"/>
                        <a:t>MT </a:t>
                      </a:r>
                      <a:r>
                        <a:rPr lang="en-US" sz="900" dirty="0" err="1"/>
                        <a:t>Tsuang</a:t>
                      </a:r>
                      <a:r>
                        <a:rPr lang="en-US" sz="900" dirty="0"/>
                        <a:t>, MJ Lyons, JM Meyer, T Doyle, SA Eisen, J Goldberg, W True, …</a:t>
                      </a:r>
                    </a:p>
                    <a:p>
                      <a:r>
                        <a:rPr lang="en-US" sz="900" dirty="0"/>
                        <a:t>Archives of general psychiatry 55 (11), 967-972</a:t>
                      </a:r>
                    </a:p>
                  </a:txBody>
                  <a:tcPr>
                    <a:solidFill>
                      <a:schemeClr val="bg1"/>
                    </a:solidFill>
                  </a:tcPr>
                </a:tc>
                <a:tc>
                  <a:txBody>
                    <a:bodyPr/>
                    <a:lstStyle/>
                    <a:p>
                      <a:pPr algn="ctr"/>
                      <a:r>
                        <a:rPr lang="en-US" sz="1300" dirty="0"/>
                        <a:t>670</a:t>
                      </a:r>
                    </a:p>
                  </a:txBody>
                  <a:tcPr anchor="ctr">
                    <a:solidFill>
                      <a:schemeClr val="bg1"/>
                    </a:solidFill>
                  </a:tcPr>
                </a:tc>
                <a:tc>
                  <a:txBody>
                    <a:bodyPr/>
                    <a:lstStyle/>
                    <a:p>
                      <a:pPr algn="ctr"/>
                      <a:r>
                        <a:rPr lang="en-US" sz="1300" dirty="0"/>
                        <a:t>1998</a:t>
                      </a:r>
                    </a:p>
                  </a:txBody>
                  <a:tcPr anchor="ctr">
                    <a:solidFill>
                      <a:schemeClr val="bg1"/>
                    </a:solidFill>
                  </a:tcPr>
                </a:tc>
                <a:extLst>
                  <a:ext uri="{0D108BD9-81ED-4DB2-BD59-A6C34878D82A}">
                    <a16:rowId xmlns:a16="http://schemas.microsoft.com/office/drawing/2014/main" val="1414178043"/>
                  </a:ext>
                </a:extLst>
              </a:tr>
              <a:tr h="557403">
                <a:tc>
                  <a:txBody>
                    <a:bodyPr/>
                    <a:lstStyle/>
                    <a:p>
                      <a:r>
                        <a:rPr lang="en-US" sz="1100" dirty="0"/>
                        <a:t>Distinct genetic influences on cortical surface area and cortical thickness</a:t>
                      </a:r>
                    </a:p>
                    <a:p>
                      <a:r>
                        <a:rPr lang="en-US" sz="900" dirty="0"/>
                        <a:t>MS </a:t>
                      </a:r>
                      <a:r>
                        <a:rPr lang="en-US" sz="900" dirty="0" err="1"/>
                        <a:t>Panizzon</a:t>
                      </a:r>
                      <a:r>
                        <a:rPr lang="en-US" sz="900" dirty="0"/>
                        <a:t>, C </a:t>
                      </a:r>
                      <a:r>
                        <a:rPr lang="en-US" sz="900" dirty="0" err="1"/>
                        <a:t>Fennema-Notestine</a:t>
                      </a:r>
                      <a:r>
                        <a:rPr lang="en-US" sz="900" dirty="0"/>
                        <a:t>, LT </a:t>
                      </a:r>
                      <a:r>
                        <a:rPr lang="en-US" sz="900" dirty="0" err="1"/>
                        <a:t>Eyler</a:t>
                      </a:r>
                      <a:r>
                        <a:rPr lang="en-US" sz="900" dirty="0"/>
                        <a:t>, TL Jernigan, …</a:t>
                      </a:r>
                    </a:p>
                    <a:p>
                      <a:r>
                        <a:rPr lang="en-US" sz="900" dirty="0"/>
                        <a:t>Cerebral cortex 19 (11), 2728-2735 </a:t>
                      </a:r>
                    </a:p>
                  </a:txBody>
                  <a:tcPr>
                    <a:solidFill>
                      <a:schemeClr val="bg1"/>
                    </a:solidFill>
                  </a:tcPr>
                </a:tc>
                <a:tc>
                  <a:txBody>
                    <a:bodyPr/>
                    <a:lstStyle/>
                    <a:p>
                      <a:pPr algn="ctr"/>
                      <a:r>
                        <a:rPr lang="en-US" sz="1300" dirty="0"/>
                        <a:t>610</a:t>
                      </a:r>
                    </a:p>
                  </a:txBody>
                  <a:tcPr anchor="ctr">
                    <a:solidFill>
                      <a:schemeClr val="bg1"/>
                    </a:solidFill>
                  </a:tcPr>
                </a:tc>
                <a:tc>
                  <a:txBody>
                    <a:bodyPr/>
                    <a:lstStyle/>
                    <a:p>
                      <a:pPr algn="ctr"/>
                      <a:r>
                        <a:rPr lang="en-US" sz="1300" dirty="0"/>
                        <a:t>2009</a:t>
                      </a:r>
                    </a:p>
                  </a:txBody>
                  <a:tcPr anchor="ctr">
                    <a:solidFill>
                      <a:schemeClr val="bg1"/>
                    </a:solidFill>
                  </a:tcPr>
                </a:tc>
                <a:extLst>
                  <a:ext uri="{0D108BD9-81ED-4DB2-BD59-A6C34878D82A}">
                    <a16:rowId xmlns:a16="http://schemas.microsoft.com/office/drawing/2014/main" val="3164879195"/>
                  </a:ext>
                </a:extLst>
              </a:tr>
              <a:tr h="557403">
                <a:tc>
                  <a:txBody>
                    <a:bodyPr/>
                    <a:lstStyle/>
                    <a:p>
                      <a:r>
                        <a:rPr lang="en-US" sz="1100" dirty="0"/>
                        <a:t>Common genetic vulnerability for nicotine and alcohol dependence in men</a:t>
                      </a:r>
                    </a:p>
                    <a:p>
                      <a:r>
                        <a:rPr lang="en-US" sz="900" dirty="0"/>
                        <a:t>WR True, H Xian, JF Scherrer, PAF Madden, KK </a:t>
                      </a:r>
                      <a:r>
                        <a:rPr lang="en-US" sz="900" dirty="0" err="1"/>
                        <a:t>Bucholz</a:t>
                      </a:r>
                      <a:r>
                        <a:rPr lang="en-US" sz="900" dirty="0"/>
                        <a:t>, AC Health, …</a:t>
                      </a:r>
                    </a:p>
                    <a:p>
                      <a:r>
                        <a:rPr lang="en-US" sz="900" dirty="0"/>
                        <a:t>Archives of general psychiatry 56 (7), 655-661</a:t>
                      </a:r>
                    </a:p>
                  </a:txBody>
                  <a:tcPr>
                    <a:solidFill>
                      <a:schemeClr val="bg1"/>
                    </a:solidFill>
                  </a:tcPr>
                </a:tc>
                <a:tc>
                  <a:txBody>
                    <a:bodyPr/>
                    <a:lstStyle/>
                    <a:p>
                      <a:pPr algn="ctr"/>
                      <a:r>
                        <a:rPr lang="en-US" sz="1300" dirty="0"/>
                        <a:t>535</a:t>
                      </a:r>
                    </a:p>
                  </a:txBody>
                  <a:tcPr anchor="ctr">
                    <a:solidFill>
                      <a:schemeClr val="bg1"/>
                    </a:solidFill>
                  </a:tcPr>
                </a:tc>
                <a:tc>
                  <a:txBody>
                    <a:bodyPr/>
                    <a:lstStyle/>
                    <a:p>
                      <a:pPr algn="ctr"/>
                      <a:r>
                        <a:rPr lang="en-US" sz="1300" dirty="0"/>
                        <a:t>1999</a:t>
                      </a:r>
                    </a:p>
                  </a:txBody>
                  <a:tcPr anchor="ctr">
                    <a:solidFill>
                      <a:schemeClr val="bg1"/>
                    </a:solidFill>
                  </a:tcPr>
                </a:tc>
                <a:extLst>
                  <a:ext uri="{0D108BD9-81ED-4DB2-BD59-A6C34878D82A}">
                    <a16:rowId xmlns:a16="http://schemas.microsoft.com/office/drawing/2014/main" val="1218616623"/>
                  </a:ext>
                </a:extLst>
              </a:tr>
              <a:tr h="557403">
                <a:tc>
                  <a:txBody>
                    <a:bodyPr/>
                    <a:lstStyle/>
                    <a:p>
                      <a:r>
                        <a:rPr lang="en-US" sz="1100" dirty="0"/>
                        <a:t>Genetic influences on DSM-III-R drug abuse and dependence: a study of 3,372 twin pairs</a:t>
                      </a:r>
                    </a:p>
                    <a:p>
                      <a:r>
                        <a:rPr lang="en-US" sz="900" dirty="0"/>
                        <a:t>MT </a:t>
                      </a:r>
                      <a:r>
                        <a:rPr lang="en-US" sz="900" dirty="0" err="1"/>
                        <a:t>Tsuang</a:t>
                      </a:r>
                      <a:r>
                        <a:rPr lang="en-US" sz="900" dirty="0"/>
                        <a:t>, MJ Lyons, SA Eisen, J Goldberg, W True, N Lin, JM Meyer, …</a:t>
                      </a:r>
                    </a:p>
                    <a:p>
                      <a:r>
                        <a:rPr lang="en-US" sz="900" dirty="0"/>
                        <a:t>American journal of medical genetics 67 (5), 473-477</a:t>
                      </a:r>
                    </a:p>
                  </a:txBody>
                  <a:tcPr>
                    <a:solidFill>
                      <a:schemeClr val="bg1"/>
                    </a:solidFill>
                  </a:tcPr>
                </a:tc>
                <a:tc>
                  <a:txBody>
                    <a:bodyPr/>
                    <a:lstStyle/>
                    <a:p>
                      <a:pPr algn="ctr"/>
                      <a:r>
                        <a:rPr lang="en-US" sz="1300" dirty="0"/>
                        <a:t>498</a:t>
                      </a:r>
                    </a:p>
                  </a:txBody>
                  <a:tcPr anchor="ctr">
                    <a:solidFill>
                      <a:schemeClr val="bg1"/>
                    </a:solidFill>
                  </a:tcPr>
                </a:tc>
                <a:tc>
                  <a:txBody>
                    <a:bodyPr/>
                    <a:lstStyle/>
                    <a:p>
                      <a:pPr algn="ctr"/>
                      <a:r>
                        <a:rPr lang="en-US" sz="1300" dirty="0"/>
                        <a:t>1996</a:t>
                      </a:r>
                    </a:p>
                  </a:txBody>
                  <a:tcPr anchor="ctr">
                    <a:solidFill>
                      <a:schemeClr val="bg1"/>
                    </a:solidFill>
                  </a:tcPr>
                </a:tc>
                <a:extLst>
                  <a:ext uri="{0D108BD9-81ED-4DB2-BD59-A6C34878D82A}">
                    <a16:rowId xmlns:a16="http://schemas.microsoft.com/office/drawing/2014/main" val="1184088322"/>
                  </a:ext>
                </a:extLst>
              </a:tr>
              <a:tr h="557403">
                <a:tc>
                  <a:txBody>
                    <a:bodyPr/>
                    <a:lstStyle/>
                    <a:p>
                      <a:r>
                        <a:rPr lang="en-US" sz="1100" dirty="0"/>
                        <a:t>Common genetic vulnerability for pathological gambling and alcohol dependence in men</a:t>
                      </a:r>
                      <a:br>
                        <a:rPr lang="en-US" dirty="0"/>
                      </a:br>
                      <a:r>
                        <a:rPr lang="en-US" sz="900" dirty="0"/>
                        <a:t>WS </a:t>
                      </a:r>
                      <a:r>
                        <a:rPr lang="en-US" sz="900" dirty="0" err="1"/>
                        <a:t>Slutske</a:t>
                      </a:r>
                      <a:r>
                        <a:rPr lang="en-US" sz="900" dirty="0"/>
                        <a:t>, S Eisen, WR True, MJ Lyons, J Goldberg, M </a:t>
                      </a:r>
                      <a:r>
                        <a:rPr lang="en-US" sz="900" dirty="0" err="1"/>
                        <a:t>Tsuang</a:t>
                      </a:r>
                      <a:br>
                        <a:rPr lang="en-US" sz="900" dirty="0"/>
                      </a:br>
                      <a:r>
                        <a:rPr lang="en-US" sz="900" dirty="0"/>
                        <a:t>Archives of general psychiatry 57 (17, 666-673</a:t>
                      </a:r>
                    </a:p>
                  </a:txBody>
                  <a:tcPr>
                    <a:solidFill>
                      <a:schemeClr val="bg1"/>
                    </a:solidFill>
                  </a:tcPr>
                </a:tc>
                <a:tc>
                  <a:txBody>
                    <a:bodyPr/>
                    <a:lstStyle/>
                    <a:p>
                      <a:pPr algn="ctr"/>
                      <a:r>
                        <a:rPr lang="en-US" sz="1300" dirty="0"/>
                        <a:t>413</a:t>
                      </a:r>
                    </a:p>
                  </a:txBody>
                  <a:tcPr anchor="ctr">
                    <a:solidFill>
                      <a:schemeClr val="bg1"/>
                    </a:solidFill>
                  </a:tcPr>
                </a:tc>
                <a:tc>
                  <a:txBody>
                    <a:bodyPr/>
                    <a:lstStyle/>
                    <a:p>
                      <a:pPr algn="ctr"/>
                      <a:r>
                        <a:rPr lang="en-US" sz="1300" dirty="0"/>
                        <a:t>2000</a:t>
                      </a:r>
                    </a:p>
                  </a:txBody>
                  <a:tcPr anchor="ctr">
                    <a:solidFill>
                      <a:schemeClr val="bg1"/>
                    </a:solidFill>
                  </a:tcPr>
                </a:tc>
                <a:extLst>
                  <a:ext uri="{0D108BD9-81ED-4DB2-BD59-A6C34878D82A}">
                    <a16:rowId xmlns:a16="http://schemas.microsoft.com/office/drawing/2014/main" val="161464684"/>
                  </a:ext>
                </a:extLst>
              </a:tr>
              <a:tr h="557403">
                <a:tc>
                  <a:txBody>
                    <a:bodyPr/>
                    <a:lstStyle/>
                    <a:p>
                      <a:r>
                        <a:rPr lang="en-US" sz="1100" i="0" dirty="0"/>
                        <a:t>Differential heritability of adult and juvenile antisocial traits</a:t>
                      </a:r>
                      <a:br>
                        <a:rPr lang="en-US" i="0" dirty="0"/>
                      </a:br>
                      <a:r>
                        <a:rPr lang="en-US" sz="900" i="0" dirty="0"/>
                        <a:t>MJ Lyons, WR True, SA Eisen, J Goldberg, JM Meyer, SV </a:t>
                      </a:r>
                      <a:r>
                        <a:rPr lang="en-US" sz="900" i="0" dirty="0" err="1"/>
                        <a:t>Faraone</a:t>
                      </a:r>
                      <a:r>
                        <a:rPr lang="en-US" sz="900" i="0" dirty="0"/>
                        <a:t>, …</a:t>
                      </a:r>
                      <a:br>
                        <a:rPr lang="en-US" sz="900" i="0" dirty="0"/>
                      </a:br>
                      <a:r>
                        <a:rPr lang="en-US" sz="900" i="0" dirty="0"/>
                        <a:t>Archives of general psychiatry 52 (11), 906-915</a:t>
                      </a:r>
                    </a:p>
                  </a:txBody>
                  <a:tcPr>
                    <a:solidFill>
                      <a:schemeClr val="bg1"/>
                    </a:solidFill>
                  </a:tcPr>
                </a:tc>
                <a:tc>
                  <a:txBody>
                    <a:bodyPr/>
                    <a:lstStyle/>
                    <a:p>
                      <a:pPr algn="ctr"/>
                      <a:r>
                        <a:rPr lang="en-US" sz="1300" dirty="0"/>
                        <a:t>379</a:t>
                      </a:r>
                    </a:p>
                  </a:txBody>
                  <a:tcPr anchor="ctr">
                    <a:solidFill>
                      <a:schemeClr val="bg1"/>
                    </a:solidFill>
                  </a:tcPr>
                </a:tc>
                <a:tc>
                  <a:txBody>
                    <a:bodyPr/>
                    <a:lstStyle/>
                    <a:p>
                      <a:pPr algn="ctr"/>
                      <a:r>
                        <a:rPr lang="en-US" sz="1300" dirty="0"/>
                        <a:t>1995</a:t>
                      </a:r>
                    </a:p>
                  </a:txBody>
                  <a:tcPr anchor="ctr">
                    <a:solidFill>
                      <a:schemeClr val="bg1"/>
                    </a:solidFill>
                  </a:tcPr>
                </a:tc>
                <a:extLst>
                  <a:ext uri="{0D108BD9-81ED-4DB2-BD59-A6C34878D82A}">
                    <a16:rowId xmlns:a16="http://schemas.microsoft.com/office/drawing/2014/main" val="1904677343"/>
                  </a:ext>
                </a:extLst>
              </a:tr>
              <a:tr h="557403">
                <a:tc>
                  <a:txBody>
                    <a:bodyPr/>
                    <a:lstStyle/>
                    <a:p>
                      <a:r>
                        <a:rPr lang="en-US" sz="1100" dirty="0"/>
                        <a:t>Sexual orientation and suicidality: a co-twin control study in adult men</a:t>
                      </a:r>
                      <a:br>
                        <a:rPr lang="en-US" dirty="0"/>
                      </a:br>
                      <a:r>
                        <a:rPr lang="en-US" sz="900" dirty="0"/>
                        <a:t>R </a:t>
                      </a:r>
                      <a:r>
                        <a:rPr lang="en-US" sz="900" dirty="0" err="1"/>
                        <a:t>Herrell</a:t>
                      </a:r>
                      <a:r>
                        <a:rPr lang="en-US" sz="900" dirty="0"/>
                        <a:t>, J Goldberg, WR True, V Ramakrishnan, M Lyons, S Eisen, …</a:t>
                      </a:r>
                      <a:br>
                        <a:rPr lang="en-US" sz="900" dirty="0"/>
                      </a:br>
                      <a:r>
                        <a:rPr lang="en-US" sz="900" dirty="0"/>
                        <a:t>Archives of general psychiatry 56 (10), 867-874</a:t>
                      </a:r>
                    </a:p>
                  </a:txBody>
                  <a:tcPr>
                    <a:solidFill>
                      <a:schemeClr val="bg1"/>
                    </a:solidFill>
                  </a:tcPr>
                </a:tc>
                <a:tc>
                  <a:txBody>
                    <a:bodyPr/>
                    <a:lstStyle/>
                    <a:p>
                      <a:pPr algn="ctr"/>
                      <a:r>
                        <a:rPr lang="en-US" sz="1300" dirty="0"/>
                        <a:t>336</a:t>
                      </a:r>
                    </a:p>
                  </a:txBody>
                  <a:tcPr anchor="ctr">
                    <a:solidFill>
                      <a:schemeClr val="bg1"/>
                    </a:solidFill>
                  </a:tcPr>
                </a:tc>
                <a:tc>
                  <a:txBody>
                    <a:bodyPr/>
                    <a:lstStyle/>
                    <a:p>
                      <a:pPr algn="ctr"/>
                      <a:r>
                        <a:rPr lang="en-US" sz="1300" dirty="0"/>
                        <a:t>1999</a:t>
                      </a:r>
                    </a:p>
                  </a:txBody>
                  <a:tcPr anchor="ctr">
                    <a:solidFill>
                      <a:schemeClr val="bg1"/>
                    </a:solidFill>
                  </a:tcPr>
                </a:tc>
                <a:extLst>
                  <a:ext uri="{0D108BD9-81ED-4DB2-BD59-A6C34878D82A}">
                    <a16:rowId xmlns:a16="http://schemas.microsoft.com/office/drawing/2014/main" val="3505510375"/>
                  </a:ext>
                </a:extLst>
              </a:tr>
              <a:tr h="557403">
                <a:tc>
                  <a:txBody>
                    <a:bodyPr/>
                    <a:lstStyle/>
                    <a:p>
                      <a:r>
                        <a:rPr lang="en-US" sz="1100" dirty="0"/>
                        <a:t>Genetic and environmental contributions to smoking</a:t>
                      </a:r>
                      <a:br>
                        <a:rPr lang="en-US" dirty="0"/>
                      </a:br>
                      <a:r>
                        <a:rPr lang="en-US" sz="900" dirty="0"/>
                        <a:t>WR True, AC Heath, JF Scherrer, B Waterman, J Goldberg, N Lin, …</a:t>
                      </a:r>
                      <a:br>
                        <a:rPr lang="en-US" sz="900" dirty="0"/>
                      </a:br>
                      <a:r>
                        <a:rPr lang="en-US" sz="900" dirty="0"/>
                        <a:t>Addiction 92 (10), 1277-1287</a:t>
                      </a:r>
                    </a:p>
                  </a:txBody>
                  <a:tcPr>
                    <a:solidFill>
                      <a:schemeClr val="bg1"/>
                    </a:solidFill>
                  </a:tcPr>
                </a:tc>
                <a:tc>
                  <a:txBody>
                    <a:bodyPr/>
                    <a:lstStyle/>
                    <a:p>
                      <a:pPr algn="ctr"/>
                      <a:r>
                        <a:rPr lang="en-US" sz="1300" dirty="0"/>
                        <a:t>306</a:t>
                      </a:r>
                    </a:p>
                  </a:txBody>
                  <a:tcPr anchor="ctr">
                    <a:solidFill>
                      <a:schemeClr val="bg1"/>
                    </a:solidFill>
                  </a:tcPr>
                </a:tc>
                <a:tc>
                  <a:txBody>
                    <a:bodyPr/>
                    <a:lstStyle/>
                    <a:p>
                      <a:pPr algn="ctr"/>
                      <a:r>
                        <a:rPr lang="en-US" sz="1300" dirty="0"/>
                        <a:t>1997</a:t>
                      </a:r>
                    </a:p>
                  </a:txBody>
                  <a:tcPr anchor="ctr">
                    <a:solidFill>
                      <a:schemeClr val="bg1"/>
                    </a:solidFill>
                  </a:tcPr>
                </a:tc>
                <a:extLst>
                  <a:ext uri="{0D108BD9-81ED-4DB2-BD59-A6C34878D82A}">
                    <a16:rowId xmlns:a16="http://schemas.microsoft.com/office/drawing/2014/main" val="144745629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F8CB4797-3BAF-4A3A-BD88-67856F03A53E}"/>
              </a:ext>
            </a:extLst>
          </p:cNvPr>
          <p:cNvSpPr>
            <a:spLocks noGrp="1"/>
          </p:cNvSpPr>
          <p:nvPr>
            <p:ph type="sldNum" sz="quarter" idx="12"/>
          </p:nvPr>
        </p:nvSpPr>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buNone/>
            </a:pPr>
            <a:fld id="{93369705-1B27-48EB-8D1A-C4A0BBD56CB7}" type="slidenum">
              <a:rPr lang="en-US" altLang="en-US" sz="900" smtClean="0"/>
              <a:pPr>
                <a:buNone/>
              </a:pPr>
              <a:t>4</a:t>
            </a:fld>
            <a:endParaRPr lang="en-US" altLang="en-US" sz="900"/>
          </a:p>
        </p:txBody>
      </p:sp>
      <p:sp>
        <p:nvSpPr>
          <p:cNvPr id="5" name="Title 4">
            <a:extLst>
              <a:ext uri="{FF2B5EF4-FFF2-40B4-BE49-F238E27FC236}">
                <a16:creationId xmlns:a16="http://schemas.microsoft.com/office/drawing/2014/main" id="{BC33D963-2C42-4BCD-A75E-6CF82D558D1F}"/>
              </a:ext>
            </a:extLst>
          </p:cNvPr>
          <p:cNvSpPr>
            <a:spLocks noGrp="1"/>
          </p:cNvSpPr>
          <p:nvPr>
            <p:ph type="title"/>
          </p:nvPr>
        </p:nvSpPr>
        <p:spPr/>
        <p:txBody>
          <a:bodyPr/>
          <a:lstStyle/>
          <a:p>
            <a:r>
              <a:rPr lang="en-US" altLang="en-US" b="1" dirty="0"/>
              <a:t>Presentation</a:t>
            </a:r>
            <a:r>
              <a:rPr lang="en-US" altLang="en-US" dirty="0"/>
              <a:t> </a:t>
            </a:r>
            <a:r>
              <a:rPr lang="en-US" altLang="en-US" b="1" dirty="0"/>
              <a:t>Outline</a:t>
            </a:r>
            <a:r>
              <a:rPr lang="en-US" altLang="en-US" dirty="0"/>
              <a:t>  </a:t>
            </a:r>
            <a:br>
              <a:rPr lang="en-US" altLang="en-US" dirty="0"/>
            </a:br>
            <a:endParaRPr lang="en-US" dirty="0"/>
          </a:p>
        </p:txBody>
      </p:sp>
      <p:sp>
        <p:nvSpPr>
          <p:cNvPr id="8197" name="Rectangle 5">
            <a:extLst>
              <a:ext uri="{FF2B5EF4-FFF2-40B4-BE49-F238E27FC236}">
                <a16:creationId xmlns:a16="http://schemas.microsoft.com/office/drawing/2014/main" id="{4849CDAF-2A30-41BC-91B5-1242B6B73918}"/>
              </a:ext>
            </a:extLst>
          </p:cNvPr>
          <p:cNvSpPr>
            <a:spLocks noGrp="1" noChangeArrowheads="1"/>
          </p:cNvSpPr>
          <p:nvPr>
            <p:ph type="body" idx="1"/>
          </p:nvPr>
        </p:nvSpPr>
        <p:spPr>
          <a:xfrm>
            <a:off x="754063" y="1118997"/>
            <a:ext cx="8550275" cy="4021138"/>
          </a:xfrm>
        </p:spPr>
        <p:txBody>
          <a:bodyPr/>
          <a:lstStyle/>
          <a:p>
            <a:r>
              <a:rPr lang="en-US" altLang="en-US" dirty="0"/>
              <a:t>History and Development of the VET Registry</a:t>
            </a:r>
          </a:p>
          <a:p>
            <a:pPr lvl="1"/>
            <a:r>
              <a:rPr lang="en-US" altLang="en-US" dirty="0"/>
              <a:t>With a few digressions</a:t>
            </a:r>
          </a:p>
          <a:p>
            <a:r>
              <a:rPr lang="en-US" altLang="en-US" dirty="0"/>
              <a:t>VET Registry scientific productivity</a:t>
            </a:r>
          </a:p>
          <a:p>
            <a:pPr lvl="1"/>
            <a:r>
              <a:rPr lang="en-US" altLang="en-US" dirty="0"/>
              <a:t>Publications</a:t>
            </a:r>
          </a:p>
          <a:p>
            <a:pPr lvl="2"/>
            <a:r>
              <a:rPr lang="en-US" altLang="en-US" dirty="0"/>
              <a:t>How many?</a:t>
            </a:r>
          </a:p>
          <a:p>
            <a:pPr lvl="2"/>
            <a:r>
              <a:rPr lang="en-US" altLang="en-US" dirty="0"/>
              <a:t>Quality</a:t>
            </a:r>
          </a:p>
          <a:p>
            <a:pPr lvl="3"/>
            <a:r>
              <a:rPr lang="en-US" altLang="en-US" dirty="0"/>
              <a:t> Number of citations</a:t>
            </a:r>
          </a:p>
          <a:p>
            <a:pPr lvl="3"/>
            <a:r>
              <a:rPr lang="en-US" altLang="en-US" dirty="0"/>
              <a:t> Journal Citation Report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AA60BA-21C5-4B6E-B5CB-2AF96EA3565E}"/>
              </a:ext>
            </a:extLst>
          </p:cNvPr>
          <p:cNvSpPr>
            <a:spLocks noGrp="1"/>
          </p:cNvSpPr>
          <p:nvPr>
            <p:ph type="sldNum" sz="quarter" idx="12"/>
          </p:nvPr>
        </p:nvSpPr>
        <p:spPr/>
        <p:txBody>
          <a:bodyPr/>
          <a:lstStyle/>
          <a:p>
            <a:pPr>
              <a:defRPr/>
            </a:pPr>
            <a:fld id="{4D67BDA7-56DD-460F-8DDC-F3CED8AB16EF}" type="slidenum">
              <a:rPr lang="en-US" altLang="en-US" smtClean="0"/>
              <a:pPr>
                <a:defRPr/>
              </a:pPr>
              <a:t>40</a:t>
            </a:fld>
            <a:endParaRPr lang="en-US" altLang="en-US"/>
          </a:p>
        </p:txBody>
      </p:sp>
      <p:sp>
        <p:nvSpPr>
          <p:cNvPr id="2" name="Title 1">
            <a:extLst>
              <a:ext uri="{FF2B5EF4-FFF2-40B4-BE49-F238E27FC236}">
                <a16:creationId xmlns:a16="http://schemas.microsoft.com/office/drawing/2014/main" id="{8826ADCD-A60F-4824-8F16-9E9D6D896B80}"/>
              </a:ext>
            </a:extLst>
          </p:cNvPr>
          <p:cNvSpPr>
            <a:spLocks noGrp="1"/>
          </p:cNvSpPr>
          <p:nvPr>
            <p:ph type="ctrTitle"/>
          </p:nvPr>
        </p:nvSpPr>
        <p:spPr>
          <a:xfrm>
            <a:off x="838200" y="150812"/>
            <a:ext cx="8550275" cy="914400"/>
          </a:xfrm>
        </p:spPr>
        <p:txBody>
          <a:bodyPr/>
          <a:lstStyle/>
          <a:p>
            <a:r>
              <a:rPr lang="en-US" altLang="en-US" sz="2400" b="1" dirty="0"/>
              <a:t>Top Ten Most Highly Rated Journals for VET Registry Papers</a:t>
            </a:r>
            <a:endParaRPr lang="en-US" sz="2400" b="1" dirty="0"/>
          </a:p>
        </p:txBody>
      </p:sp>
      <p:graphicFrame>
        <p:nvGraphicFramePr>
          <p:cNvPr id="3" name="Table 2">
            <a:extLst>
              <a:ext uri="{FF2B5EF4-FFF2-40B4-BE49-F238E27FC236}">
                <a16:creationId xmlns:a16="http://schemas.microsoft.com/office/drawing/2014/main" id="{A6B82358-63CE-495B-886F-84B075EDCA47}"/>
              </a:ext>
            </a:extLst>
          </p:cNvPr>
          <p:cNvGraphicFramePr>
            <a:graphicFrameLocks noGrp="1"/>
          </p:cNvGraphicFramePr>
          <p:nvPr>
            <p:extLst>
              <p:ext uri="{D42A27DB-BD31-4B8C-83A1-F6EECF244321}">
                <p14:modId xmlns:p14="http://schemas.microsoft.com/office/powerpoint/2010/main" val="619328694"/>
              </p:ext>
            </p:extLst>
          </p:nvPr>
        </p:nvGraphicFramePr>
        <p:xfrm>
          <a:off x="748792" y="1054544"/>
          <a:ext cx="8264612" cy="4614424"/>
        </p:xfrm>
        <a:graphic>
          <a:graphicData uri="http://schemas.openxmlformats.org/drawingml/2006/table">
            <a:tbl>
              <a:tblPr firstRow="1"/>
              <a:tblGrid>
                <a:gridCol w="6025960">
                  <a:extLst>
                    <a:ext uri="{9D8B030D-6E8A-4147-A177-3AD203B41FA5}">
                      <a16:colId xmlns:a16="http://schemas.microsoft.com/office/drawing/2014/main" val="2848436922"/>
                    </a:ext>
                  </a:extLst>
                </a:gridCol>
                <a:gridCol w="1061992">
                  <a:extLst>
                    <a:ext uri="{9D8B030D-6E8A-4147-A177-3AD203B41FA5}">
                      <a16:colId xmlns:a16="http://schemas.microsoft.com/office/drawing/2014/main" val="3538655621"/>
                    </a:ext>
                  </a:extLst>
                </a:gridCol>
                <a:gridCol w="1176660">
                  <a:extLst>
                    <a:ext uri="{9D8B030D-6E8A-4147-A177-3AD203B41FA5}">
                      <a16:colId xmlns:a16="http://schemas.microsoft.com/office/drawing/2014/main" val="827514055"/>
                    </a:ext>
                  </a:extLst>
                </a:gridCol>
              </a:tblGrid>
              <a:tr h="377444">
                <a:tc>
                  <a:txBody>
                    <a:bodyPr/>
                    <a:lstStyle/>
                    <a:p>
                      <a:pPr marL="0" marR="0">
                        <a:lnSpc>
                          <a:spcPct val="115000"/>
                        </a:lnSpc>
                        <a:spcBef>
                          <a:spcPts val="0"/>
                        </a:spcBef>
                        <a:spcAft>
                          <a:spcPts val="0"/>
                        </a:spcAft>
                      </a:pPr>
                      <a:r>
                        <a:rPr lang="en-US" sz="1600" b="1" dirty="0">
                          <a:solidFill>
                            <a:schemeClr val="bg1"/>
                          </a:solidFill>
                          <a:effectLst/>
                          <a:latin typeface="Arial" panose="020B0604020202020204" pitchFamily="34" charset="0"/>
                          <a:ea typeface="Times New Roman" panose="02020603050405020304" pitchFamily="18" charset="0"/>
                        </a:rPr>
                        <a:t>Journal Title</a:t>
                      </a:r>
                      <a:endParaRPr lang="en-US" sz="1600" dirty="0">
                        <a:solidFill>
                          <a:schemeClr val="bg1"/>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1" dirty="0">
                          <a:solidFill>
                            <a:schemeClr val="bg1"/>
                          </a:solidFill>
                          <a:effectLst/>
                          <a:latin typeface="Arial" panose="020B0604020202020204" pitchFamily="34" charset="0"/>
                          <a:ea typeface="Times New Roman" panose="02020603050405020304" pitchFamily="18" charset="0"/>
                        </a:rPr>
                        <a:t>Journal Citation Reports (JCR)</a:t>
                      </a:r>
                      <a:endParaRPr lang="en-US" sz="1600" dirty="0">
                        <a:solidFill>
                          <a:schemeClr val="bg1"/>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1" dirty="0">
                          <a:solidFill>
                            <a:schemeClr val="bg1"/>
                          </a:solidFill>
                          <a:effectLst/>
                          <a:latin typeface="Arial" panose="020B0604020202020204" pitchFamily="34" charset="0"/>
                          <a:ea typeface="Times New Roman" panose="02020603050405020304" pitchFamily="18" charset="0"/>
                        </a:rPr>
                        <a:t>Number of Papers</a:t>
                      </a:r>
                      <a:endParaRPr lang="en-US" sz="1600" dirty="0">
                        <a:solidFill>
                          <a:schemeClr val="bg1"/>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481012"/>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JAMA-JOURNAL OF THE AMERICAN MEDICAL ASSOCIATION</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44.4</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12881745"/>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SCIENCE</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37.2</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96719398"/>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JOURNAL OF THE AMERICAN COLLEGE OF CARDIOLOGY</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19.9</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2</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759976285"/>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CIRCULATION</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19.3</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831970894"/>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NATURE NEUROSCIENCE</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17.8</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050240225"/>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JAMA Internal Medicine</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16.5</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3</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001747706"/>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JAMA Psychiatry</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15.3</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19</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409525110"/>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AMERICAN JOURNAL OF PSYCHIATRY</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14.2</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2</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028013401"/>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NEURON</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14.0</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562643924"/>
                  </a:ext>
                </a:extLst>
              </a:tr>
              <a:tr h="349276">
                <a:tc>
                  <a:txBody>
                    <a:bodyPr/>
                    <a:lstStyle/>
                    <a:p>
                      <a:pPr marL="0" marR="0">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MOLECULAR PSYCHIATRY</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13.2</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0000"/>
                        </a:lnSpc>
                        <a:spcBef>
                          <a:spcPts val="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1</a:t>
                      </a:r>
                      <a:endParaRPr lang="en-US" sz="1600" dirty="0">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131867842"/>
                  </a:ext>
                </a:extLst>
              </a:tr>
            </a:tbl>
          </a:graphicData>
        </a:graphic>
      </p:graphicFrame>
    </p:spTree>
    <p:extLst>
      <p:ext uri="{BB962C8B-B14F-4D97-AF65-F5344CB8AC3E}">
        <p14:creationId xmlns:p14="http://schemas.microsoft.com/office/powerpoint/2010/main" val="375794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A4D3E4-AF9B-4422-BA4A-42762000FAC8}"/>
              </a:ext>
            </a:extLst>
          </p:cNvPr>
          <p:cNvSpPr>
            <a:spLocks noGrp="1"/>
          </p:cNvSpPr>
          <p:nvPr>
            <p:ph type="sldNum" sz="quarter" idx="12"/>
          </p:nvPr>
        </p:nvSpPr>
        <p:spPr/>
        <p:txBody>
          <a:bodyPr/>
          <a:lstStyle/>
          <a:p>
            <a:pPr>
              <a:defRPr/>
            </a:pPr>
            <a:fld id="{4D67BDA7-56DD-460F-8DDC-F3CED8AB16EF}" type="slidenum">
              <a:rPr lang="en-US" altLang="en-US" smtClean="0"/>
              <a:pPr>
                <a:defRPr/>
              </a:pPr>
              <a:t>41</a:t>
            </a:fld>
            <a:endParaRPr lang="en-US" altLang="en-US"/>
          </a:p>
        </p:txBody>
      </p:sp>
      <p:sp>
        <p:nvSpPr>
          <p:cNvPr id="2" name="Title 1">
            <a:extLst>
              <a:ext uri="{FF2B5EF4-FFF2-40B4-BE49-F238E27FC236}">
                <a16:creationId xmlns:a16="http://schemas.microsoft.com/office/drawing/2014/main" id="{AC2F9089-09FE-4ECE-9378-E0A805ACC210}"/>
              </a:ext>
            </a:extLst>
          </p:cNvPr>
          <p:cNvSpPr>
            <a:spLocks noGrp="1"/>
          </p:cNvSpPr>
          <p:nvPr>
            <p:ph type="ctrTitle"/>
          </p:nvPr>
        </p:nvSpPr>
        <p:spPr>
          <a:xfrm>
            <a:off x="1066800" y="150812"/>
            <a:ext cx="8550275" cy="533400"/>
          </a:xfrm>
        </p:spPr>
        <p:txBody>
          <a:bodyPr/>
          <a:lstStyle/>
          <a:p>
            <a:r>
              <a:rPr lang="en-US" altLang="en-US" sz="2400" b="1" dirty="0"/>
              <a:t>Top Fifteen Authors of VET Registry Papers </a:t>
            </a:r>
            <a:endParaRPr lang="en-US" sz="2400" b="1" dirty="0"/>
          </a:p>
        </p:txBody>
      </p:sp>
      <p:graphicFrame>
        <p:nvGraphicFramePr>
          <p:cNvPr id="4" name="Table 3">
            <a:extLst>
              <a:ext uri="{FF2B5EF4-FFF2-40B4-BE49-F238E27FC236}">
                <a16:creationId xmlns:a16="http://schemas.microsoft.com/office/drawing/2014/main" id="{31564DCE-C191-424A-8A25-654E0C3E47F9}"/>
              </a:ext>
            </a:extLst>
          </p:cNvPr>
          <p:cNvGraphicFramePr>
            <a:graphicFrameLocks noGrp="1"/>
          </p:cNvGraphicFramePr>
          <p:nvPr>
            <p:extLst>
              <p:ext uri="{D42A27DB-BD31-4B8C-83A1-F6EECF244321}">
                <p14:modId xmlns:p14="http://schemas.microsoft.com/office/powerpoint/2010/main" val="1085605178"/>
              </p:ext>
            </p:extLst>
          </p:nvPr>
        </p:nvGraphicFramePr>
        <p:xfrm>
          <a:off x="3505200" y="836612"/>
          <a:ext cx="2997734" cy="5628640"/>
        </p:xfrm>
        <a:graphic>
          <a:graphicData uri="http://schemas.openxmlformats.org/drawingml/2006/table">
            <a:tbl>
              <a:tblPr firstRow="1">
                <a:tableStyleId>{C4B1156A-380E-4F78-BDF5-A606A8083BF9}</a:tableStyleId>
              </a:tblPr>
              <a:tblGrid>
                <a:gridCol w="1351687">
                  <a:extLst>
                    <a:ext uri="{9D8B030D-6E8A-4147-A177-3AD203B41FA5}">
                      <a16:colId xmlns:a16="http://schemas.microsoft.com/office/drawing/2014/main" val="805110136"/>
                    </a:ext>
                  </a:extLst>
                </a:gridCol>
                <a:gridCol w="1646047">
                  <a:extLst>
                    <a:ext uri="{9D8B030D-6E8A-4147-A177-3AD203B41FA5}">
                      <a16:colId xmlns:a16="http://schemas.microsoft.com/office/drawing/2014/main" val="1984945412"/>
                    </a:ext>
                  </a:extLst>
                </a:gridCol>
              </a:tblGrid>
              <a:tr h="351790">
                <a:tc>
                  <a:txBody>
                    <a:bodyPr/>
                    <a:lstStyle/>
                    <a:p>
                      <a:r>
                        <a:rPr lang="en-US" sz="1400" dirty="0"/>
                        <a:t>Author</a:t>
                      </a:r>
                    </a:p>
                  </a:txBody>
                  <a:tcPr/>
                </a:tc>
                <a:tc>
                  <a:txBody>
                    <a:bodyPr/>
                    <a:lstStyle/>
                    <a:p>
                      <a:r>
                        <a:rPr lang="en-US" sz="1400" dirty="0"/>
                        <a:t>Total # of Papers</a:t>
                      </a:r>
                    </a:p>
                  </a:txBody>
                  <a:tcPr/>
                </a:tc>
                <a:extLst>
                  <a:ext uri="{0D108BD9-81ED-4DB2-BD59-A6C34878D82A}">
                    <a16:rowId xmlns:a16="http://schemas.microsoft.com/office/drawing/2014/main" val="3020601085"/>
                  </a:ext>
                </a:extLst>
              </a:tr>
              <a:tr h="351790">
                <a:tc>
                  <a:txBody>
                    <a:bodyPr/>
                    <a:lstStyle/>
                    <a:p>
                      <a:r>
                        <a:rPr lang="en-US" sz="1400" dirty="0"/>
                        <a:t>Lyons, MJ</a:t>
                      </a:r>
                    </a:p>
                  </a:txBody>
                  <a:tcPr/>
                </a:tc>
                <a:tc>
                  <a:txBody>
                    <a:bodyPr/>
                    <a:lstStyle/>
                    <a:p>
                      <a:pPr algn="ctr"/>
                      <a:r>
                        <a:rPr lang="en-US" sz="1400" dirty="0"/>
                        <a:t>159</a:t>
                      </a:r>
                    </a:p>
                  </a:txBody>
                  <a:tcPr/>
                </a:tc>
                <a:extLst>
                  <a:ext uri="{0D108BD9-81ED-4DB2-BD59-A6C34878D82A}">
                    <a16:rowId xmlns:a16="http://schemas.microsoft.com/office/drawing/2014/main" val="1853318719"/>
                  </a:ext>
                </a:extLst>
              </a:tr>
              <a:tr h="351790">
                <a:tc>
                  <a:txBody>
                    <a:bodyPr/>
                    <a:lstStyle/>
                    <a:p>
                      <a:r>
                        <a:rPr lang="en-US" sz="1400" dirty="0"/>
                        <a:t>Goldberg, J</a:t>
                      </a:r>
                    </a:p>
                  </a:txBody>
                  <a:tcPr/>
                </a:tc>
                <a:tc>
                  <a:txBody>
                    <a:bodyPr/>
                    <a:lstStyle/>
                    <a:p>
                      <a:pPr algn="ctr"/>
                      <a:r>
                        <a:rPr lang="en-US" sz="1400" dirty="0"/>
                        <a:t>121</a:t>
                      </a:r>
                    </a:p>
                  </a:txBody>
                  <a:tcPr/>
                </a:tc>
                <a:extLst>
                  <a:ext uri="{0D108BD9-81ED-4DB2-BD59-A6C34878D82A}">
                    <a16:rowId xmlns:a16="http://schemas.microsoft.com/office/drawing/2014/main" val="2747703120"/>
                  </a:ext>
                </a:extLst>
              </a:tr>
              <a:tr h="351790">
                <a:tc>
                  <a:txBody>
                    <a:bodyPr/>
                    <a:lstStyle/>
                    <a:p>
                      <a:r>
                        <a:rPr lang="en-US" sz="1400" dirty="0"/>
                        <a:t>Eisen, SA</a:t>
                      </a:r>
                    </a:p>
                  </a:txBody>
                  <a:tcPr/>
                </a:tc>
                <a:tc>
                  <a:txBody>
                    <a:bodyPr/>
                    <a:lstStyle/>
                    <a:p>
                      <a:pPr algn="ctr"/>
                      <a:r>
                        <a:rPr lang="en-US" sz="1400" dirty="0"/>
                        <a:t>109</a:t>
                      </a:r>
                    </a:p>
                  </a:txBody>
                  <a:tcPr/>
                </a:tc>
                <a:extLst>
                  <a:ext uri="{0D108BD9-81ED-4DB2-BD59-A6C34878D82A}">
                    <a16:rowId xmlns:a16="http://schemas.microsoft.com/office/drawing/2014/main" val="313269885"/>
                  </a:ext>
                </a:extLst>
              </a:tr>
              <a:tr h="351790">
                <a:tc>
                  <a:txBody>
                    <a:bodyPr/>
                    <a:lstStyle/>
                    <a:p>
                      <a:r>
                        <a:rPr lang="en-US" sz="1400" dirty="0" err="1"/>
                        <a:t>Tsuang</a:t>
                      </a:r>
                      <a:r>
                        <a:rPr lang="en-US" sz="1400" dirty="0"/>
                        <a:t>, MT</a:t>
                      </a:r>
                    </a:p>
                  </a:txBody>
                  <a:tcPr/>
                </a:tc>
                <a:tc>
                  <a:txBody>
                    <a:bodyPr/>
                    <a:lstStyle/>
                    <a:p>
                      <a:pPr algn="ctr"/>
                      <a:r>
                        <a:rPr lang="en-US" sz="1400" dirty="0"/>
                        <a:t>101</a:t>
                      </a:r>
                    </a:p>
                  </a:txBody>
                  <a:tcPr/>
                </a:tc>
                <a:extLst>
                  <a:ext uri="{0D108BD9-81ED-4DB2-BD59-A6C34878D82A}">
                    <a16:rowId xmlns:a16="http://schemas.microsoft.com/office/drawing/2014/main" val="1757939297"/>
                  </a:ext>
                </a:extLst>
              </a:tr>
              <a:tr h="351790">
                <a:tc>
                  <a:txBody>
                    <a:bodyPr/>
                    <a:lstStyle/>
                    <a:p>
                      <a:r>
                        <a:rPr lang="en-US" sz="1400" dirty="0"/>
                        <a:t>Xian, H</a:t>
                      </a:r>
                    </a:p>
                  </a:txBody>
                  <a:tcPr/>
                </a:tc>
                <a:tc>
                  <a:txBody>
                    <a:bodyPr/>
                    <a:lstStyle/>
                    <a:p>
                      <a:pPr algn="ctr"/>
                      <a:r>
                        <a:rPr lang="en-US" sz="1400" dirty="0"/>
                        <a:t>91</a:t>
                      </a:r>
                    </a:p>
                  </a:txBody>
                  <a:tcPr/>
                </a:tc>
                <a:extLst>
                  <a:ext uri="{0D108BD9-81ED-4DB2-BD59-A6C34878D82A}">
                    <a16:rowId xmlns:a16="http://schemas.microsoft.com/office/drawing/2014/main" val="4129838263"/>
                  </a:ext>
                </a:extLst>
              </a:tr>
              <a:tr h="351790">
                <a:tc>
                  <a:txBody>
                    <a:bodyPr/>
                    <a:lstStyle/>
                    <a:p>
                      <a:r>
                        <a:rPr lang="en-US" sz="1400" dirty="0" err="1"/>
                        <a:t>Kremen</a:t>
                      </a:r>
                      <a:r>
                        <a:rPr lang="en-US" sz="1400" dirty="0"/>
                        <a:t>, WS</a:t>
                      </a:r>
                    </a:p>
                  </a:txBody>
                  <a:tcPr/>
                </a:tc>
                <a:tc>
                  <a:txBody>
                    <a:bodyPr/>
                    <a:lstStyle/>
                    <a:p>
                      <a:pPr algn="ctr"/>
                      <a:r>
                        <a:rPr lang="en-US" sz="1400" dirty="0"/>
                        <a:t>90</a:t>
                      </a:r>
                    </a:p>
                  </a:txBody>
                  <a:tcPr/>
                </a:tc>
                <a:extLst>
                  <a:ext uri="{0D108BD9-81ED-4DB2-BD59-A6C34878D82A}">
                    <a16:rowId xmlns:a16="http://schemas.microsoft.com/office/drawing/2014/main" val="3518780284"/>
                  </a:ext>
                </a:extLst>
              </a:tr>
              <a:tr h="351790">
                <a:tc>
                  <a:txBody>
                    <a:bodyPr/>
                    <a:lstStyle/>
                    <a:p>
                      <a:r>
                        <a:rPr lang="en-US" sz="1400" dirty="0"/>
                        <a:t>Franz, CE</a:t>
                      </a:r>
                    </a:p>
                  </a:txBody>
                  <a:tcPr/>
                </a:tc>
                <a:tc>
                  <a:txBody>
                    <a:bodyPr/>
                    <a:lstStyle/>
                    <a:p>
                      <a:pPr algn="ctr"/>
                      <a:r>
                        <a:rPr lang="en-US" sz="1400" dirty="0"/>
                        <a:t>78</a:t>
                      </a:r>
                    </a:p>
                  </a:txBody>
                  <a:tcPr/>
                </a:tc>
                <a:extLst>
                  <a:ext uri="{0D108BD9-81ED-4DB2-BD59-A6C34878D82A}">
                    <a16:rowId xmlns:a16="http://schemas.microsoft.com/office/drawing/2014/main" val="2636745190"/>
                  </a:ext>
                </a:extLst>
              </a:tr>
              <a:tr h="351790">
                <a:tc>
                  <a:txBody>
                    <a:bodyPr/>
                    <a:lstStyle/>
                    <a:p>
                      <a:r>
                        <a:rPr lang="en-US" sz="1400" dirty="0"/>
                        <a:t>True, WR</a:t>
                      </a:r>
                    </a:p>
                  </a:txBody>
                  <a:tcPr/>
                </a:tc>
                <a:tc>
                  <a:txBody>
                    <a:bodyPr/>
                    <a:lstStyle/>
                    <a:p>
                      <a:pPr algn="ctr"/>
                      <a:r>
                        <a:rPr lang="en-US" sz="1400" dirty="0"/>
                        <a:t>75</a:t>
                      </a:r>
                    </a:p>
                  </a:txBody>
                  <a:tcPr/>
                </a:tc>
                <a:extLst>
                  <a:ext uri="{0D108BD9-81ED-4DB2-BD59-A6C34878D82A}">
                    <a16:rowId xmlns:a16="http://schemas.microsoft.com/office/drawing/2014/main" val="3026308792"/>
                  </a:ext>
                </a:extLst>
              </a:tr>
              <a:tr h="351790">
                <a:tc>
                  <a:txBody>
                    <a:bodyPr/>
                    <a:lstStyle/>
                    <a:p>
                      <a:r>
                        <a:rPr lang="en-US" sz="1400" dirty="0" err="1"/>
                        <a:t>Panizzon</a:t>
                      </a:r>
                      <a:r>
                        <a:rPr lang="en-US" sz="1400" dirty="0"/>
                        <a:t>, MS</a:t>
                      </a:r>
                    </a:p>
                  </a:txBody>
                  <a:tcPr/>
                </a:tc>
                <a:tc>
                  <a:txBody>
                    <a:bodyPr/>
                    <a:lstStyle/>
                    <a:p>
                      <a:pPr algn="ctr"/>
                      <a:r>
                        <a:rPr lang="en-US" sz="1400" dirty="0"/>
                        <a:t>68</a:t>
                      </a:r>
                    </a:p>
                  </a:txBody>
                  <a:tcPr/>
                </a:tc>
                <a:extLst>
                  <a:ext uri="{0D108BD9-81ED-4DB2-BD59-A6C34878D82A}">
                    <a16:rowId xmlns:a16="http://schemas.microsoft.com/office/drawing/2014/main" val="1355162849"/>
                  </a:ext>
                </a:extLst>
              </a:tr>
              <a:tr h="351790">
                <a:tc>
                  <a:txBody>
                    <a:bodyPr/>
                    <a:lstStyle/>
                    <a:p>
                      <a:r>
                        <a:rPr lang="en-US" sz="1400" dirty="0"/>
                        <a:t>Scherrer, JF</a:t>
                      </a:r>
                    </a:p>
                  </a:txBody>
                  <a:tcPr/>
                </a:tc>
                <a:tc>
                  <a:txBody>
                    <a:bodyPr/>
                    <a:lstStyle/>
                    <a:p>
                      <a:pPr algn="ctr"/>
                      <a:r>
                        <a:rPr lang="en-US" sz="1400" dirty="0"/>
                        <a:t>62</a:t>
                      </a:r>
                    </a:p>
                  </a:txBody>
                  <a:tcPr/>
                </a:tc>
                <a:extLst>
                  <a:ext uri="{0D108BD9-81ED-4DB2-BD59-A6C34878D82A}">
                    <a16:rowId xmlns:a16="http://schemas.microsoft.com/office/drawing/2014/main" val="3156562343"/>
                  </a:ext>
                </a:extLst>
              </a:tr>
              <a:tr h="351790">
                <a:tc>
                  <a:txBody>
                    <a:bodyPr/>
                    <a:lstStyle/>
                    <a:p>
                      <a:r>
                        <a:rPr lang="en-US" sz="1400" dirty="0"/>
                        <a:t>Jacobson, KC</a:t>
                      </a:r>
                    </a:p>
                  </a:txBody>
                  <a:tcPr/>
                </a:tc>
                <a:tc>
                  <a:txBody>
                    <a:bodyPr/>
                    <a:lstStyle/>
                    <a:p>
                      <a:pPr algn="ctr"/>
                      <a:r>
                        <a:rPr lang="en-US" sz="1400" dirty="0"/>
                        <a:t>46</a:t>
                      </a:r>
                    </a:p>
                  </a:txBody>
                  <a:tcPr/>
                </a:tc>
                <a:extLst>
                  <a:ext uri="{0D108BD9-81ED-4DB2-BD59-A6C34878D82A}">
                    <a16:rowId xmlns:a16="http://schemas.microsoft.com/office/drawing/2014/main" val="2274423870"/>
                  </a:ext>
                </a:extLst>
              </a:tr>
              <a:tr h="351790">
                <a:tc>
                  <a:txBody>
                    <a:bodyPr/>
                    <a:lstStyle/>
                    <a:p>
                      <a:r>
                        <a:rPr lang="en-US" sz="1400" dirty="0" err="1"/>
                        <a:t>Vaccarino</a:t>
                      </a:r>
                      <a:r>
                        <a:rPr lang="en-US" sz="1400" dirty="0"/>
                        <a:t>, V</a:t>
                      </a:r>
                    </a:p>
                  </a:txBody>
                  <a:tcPr/>
                </a:tc>
                <a:tc>
                  <a:txBody>
                    <a:bodyPr/>
                    <a:lstStyle/>
                    <a:p>
                      <a:pPr algn="ctr"/>
                      <a:r>
                        <a:rPr lang="en-US" sz="1400" dirty="0"/>
                        <a:t>45</a:t>
                      </a:r>
                    </a:p>
                  </a:txBody>
                  <a:tcPr/>
                </a:tc>
                <a:extLst>
                  <a:ext uri="{0D108BD9-81ED-4DB2-BD59-A6C34878D82A}">
                    <a16:rowId xmlns:a16="http://schemas.microsoft.com/office/drawing/2014/main" val="2964620795"/>
                  </a:ext>
                </a:extLst>
              </a:tr>
              <a:tr h="351790">
                <a:tc>
                  <a:txBody>
                    <a:bodyPr/>
                    <a:lstStyle/>
                    <a:p>
                      <a:r>
                        <a:rPr lang="en-US" sz="1400" dirty="0" err="1"/>
                        <a:t>Bucholz</a:t>
                      </a:r>
                      <a:r>
                        <a:rPr lang="en-US" sz="1400" dirty="0"/>
                        <a:t>, KK</a:t>
                      </a:r>
                    </a:p>
                  </a:txBody>
                  <a:tcPr/>
                </a:tc>
                <a:tc>
                  <a:txBody>
                    <a:bodyPr/>
                    <a:lstStyle/>
                    <a:p>
                      <a:pPr algn="ctr"/>
                      <a:r>
                        <a:rPr lang="en-US" sz="1400" dirty="0"/>
                        <a:t>43</a:t>
                      </a:r>
                    </a:p>
                  </a:txBody>
                  <a:tcPr/>
                </a:tc>
                <a:extLst>
                  <a:ext uri="{0D108BD9-81ED-4DB2-BD59-A6C34878D82A}">
                    <a16:rowId xmlns:a16="http://schemas.microsoft.com/office/drawing/2014/main" val="379168557"/>
                  </a:ext>
                </a:extLst>
              </a:tr>
              <a:tr h="351790">
                <a:tc>
                  <a:txBody>
                    <a:bodyPr/>
                    <a:lstStyle/>
                    <a:p>
                      <a:r>
                        <a:rPr lang="en-US" sz="1400" dirty="0"/>
                        <a:t>Grant, MD</a:t>
                      </a:r>
                    </a:p>
                  </a:txBody>
                  <a:tcPr/>
                </a:tc>
                <a:tc>
                  <a:txBody>
                    <a:bodyPr/>
                    <a:lstStyle/>
                    <a:p>
                      <a:pPr algn="ctr"/>
                      <a:r>
                        <a:rPr lang="en-US" sz="1400" dirty="0"/>
                        <a:t>40</a:t>
                      </a:r>
                    </a:p>
                  </a:txBody>
                  <a:tcPr/>
                </a:tc>
                <a:extLst>
                  <a:ext uri="{0D108BD9-81ED-4DB2-BD59-A6C34878D82A}">
                    <a16:rowId xmlns:a16="http://schemas.microsoft.com/office/drawing/2014/main" val="2122513008"/>
                  </a:ext>
                </a:extLst>
              </a:tr>
              <a:tr h="351790">
                <a:tc>
                  <a:txBody>
                    <a:bodyPr/>
                    <a:lstStyle/>
                    <a:p>
                      <a:r>
                        <a:rPr lang="en-US" sz="1400" dirty="0"/>
                        <a:t>Jacob, T</a:t>
                      </a:r>
                    </a:p>
                  </a:txBody>
                  <a:tcPr/>
                </a:tc>
                <a:tc>
                  <a:txBody>
                    <a:bodyPr/>
                    <a:lstStyle/>
                    <a:p>
                      <a:pPr algn="ctr"/>
                      <a:r>
                        <a:rPr lang="en-US" sz="1400" dirty="0"/>
                        <a:t>36</a:t>
                      </a:r>
                    </a:p>
                  </a:txBody>
                  <a:tcPr/>
                </a:tc>
                <a:extLst>
                  <a:ext uri="{0D108BD9-81ED-4DB2-BD59-A6C34878D82A}">
                    <a16:rowId xmlns:a16="http://schemas.microsoft.com/office/drawing/2014/main" val="1001407377"/>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FDDC6C-F383-4F95-B3EC-B816953E0396}"/>
              </a:ext>
            </a:extLst>
          </p:cNvPr>
          <p:cNvSpPr>
            <a:spLocks noGrp="1"/>
          </p:cNvSpPr>
          <p:nvPr>
            <p:ph type="sldNum" sz="quarter" idx="12"/>
          </p:nvPr>
        </p:nvSpPr>
        <p:spPr/>
        <p:txBody>
          <a:bodyPr/>
          <a:lstStyle/>
          <a:p>
            <a:pPr>
              <a:defRPr/>
            </a:pPr>
            <a:fld id="{4D67BDA7-56DD-460F-8DDC-F3CED8AB16EF}" type="slidenum">
              <a:rPr lang="en-US" altLang="en-US" smtClean="0"/>
              <a:pPr>
                <a:defRPr/>
              </a:pPr>
              <a:t>42</a:t>
            </a:fld>
            <a:endParaRPr lang="en-US" altLang="en-US"/>
          </a:p>
        </p:txBody>
      </p:sp>
      <p:sp>
        <p:nvSpPr>
          <p:cNvPr id="2" name="Title 1" hidden="1">
            <a:extLst>
              <a:ext uri="{FF2B5EF4-FFF2-40B4-BE49-F238E27FC236}">
                <a16:creationId xmlns:a16="http://schemas.microsoft.com/office/drawing/2014/main" id="{6719A4E0-5D14-4417-B7B5-1B3D8CDFC8E0}"/>
              </a:ext>
            </a:extLst>
          </p:cNvPr>
          <p:cNvSpPr>
            <a:spLocks noGrp="1"/>
          </p:cNvSpPr>
          <p:nvPr>
            <p:ph type="ctrTitle"/>
          </p:nvPr>
        </p:nvSpPr>
        <p:spPr/>
        <p:txBody>
          <a:bodyPr/>
          <a:lstStyle/>
          <a:p>
            <a:r>
              <a:rPr lang="en-US" altLang="en-US" dirty="0"/>
              <a:t>Table 1 of 1</a:t>
            </a:r>
            <a:endParaRPr lang="en-US" dirty="0"/>
          </a:p>
        </p:txBody>
      </p:sp>
      <p:sp>
        <p:nvSpPr>
          <p:cNvPr id="46082" name="TextBox 1" descr="Mean and Median Number of Citations by Study Characteristics&#10;">
            <a:extLst>
              <a:ext uri="{FF2B5EF4-FFF2-40B4-BE49-F238E27FC236}">
                <a16:creationId xmlns:a16="http://schemas.microsoft.com/office/drawing/2014/main" id="{DBEA7392-E2D8-4587-A582-7490AE0CE8A3}"/>
              </a:ext>
            </a:extLst>
          </p:cNvPr>
          <p:cNvSpPr txBox="1">
            <a:spLocks noChangeArrowheads="1"/>
          </p:cNvSpPr>
          <p:nvPr/>
        </p:nvSpPr>
        <p:spPr bwMode="auto">
          <a:xfrm>
            <a:off x="304800" y="150813"/>
            <a:ext cx="960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Mean and Median Number of Citations by Study Characteristics</a:t>
            </a:r>
          </a:p>
        </p:txBody>
      </p:sp>
      <p:graphicFrame>
        <p:nvGraphicFramePr>
          <p:cNvPr id="5" name="Table 4">
            <a:extLst>
              <a:ext uri="{FF2B5EF4-FFF2-40B4-BE49-F238E27FC236}">
                <a16:creationId xmlns:a16="http://schemas.microsoft.com/office/drawing/2014/main" id="{F9BA2216-3E5C-4B8C-8CA7-079AECF71839}"/>
              </a:ext>
            </a:extLst>
          </p:cNvPr>
          <p:cNvGraphicFramePr>
            <a:graphicFrameLocks noGrp="1"/>
          </p:cNvGraphicFramePr>
          <p:nvPr>
            <p:extLst>
              <p:ext uri="{D42A27DB-BD31-4B8C-83A1-F6EECF244321}">
                <p14:modId xmlns:p14="http://schemas.microsoft.com/office/powerpoint/2010/main" val="1218838179"/>
              </p:ext>
            </p:extLst>
          </p:nvPr>
        </p:nvGraphicFramePr>
        <p:xfrm>
          <a:off x="1676400" y="804545"/>
          <a:ext cx="6705600" cy="5562600"/>
        </p:xfrm>
        <a:graphic>
          <a:graphicData uri="http://schemas.openxmlformats.org/drawingml/2006/table">
            <a:tbl>
              <a:tblPr firstRow="1" bandRow="1">
                <a:tableStyleId>{5940675A-B579-460E-94D1-54222C63F5DA}</a:tableStyleId>
              </a:tblPr>
              <a:tblGrid>
                <a:gridCol w="2748534">
                  <a:extLst>
                    <a:ext uri="{9D8B030D-6E8A-4147-A177-3AD203B41FA5}">
                      <a16:colId xmlns:a16="http://schemas.microsoft.com/office/drawing/2014/main" val="911080259"/>
                    </a:ext>
                  </a:extLst>
                </a:gridCol>
                <a:gridCol w="1017061">
                  <a:extLst>
                    <a:ext uri="{9D8B030D-6E8A-4147-A177-3AD203B41FA5}">
                      <a16:colId xmlns:a16="http://schemas.microsoft.com/office/drawing/2014/main" val="1988277572"/>
                    </a:ext>
                  </a:extLst>
                </a:gridCol>
                <a:gridCol w="1325885">
                  <a:extLst>
                    <a:ext uri="{9D8B030D-6E8A-4147-A177-3AD203B41FA5}">
                      <a16:colId xmlns:a16="http://schemas.microsoft.com/office/drawing/2014/main" val="2398679993"/>
                    </a:ext>
                  </a:extLst>
                </a:gridCol>
                <a:gridCol w="1614120">
                  <a:extLst>
                    <a:ext uri="{9D8B030D-6E8A-4147-A177-3AD203B41FA5}">
                      <a16:colId xmlns:a16="http://schemas.microsoft.com/office/drawing/2014/main" val="2524115204"/>
                    </a:ext>
                  </a:extLst>
                </a:gridCol>
              </a:tblGrid>
              <a:tr h="269240">
                <a:tc>
                  <a:txBody>
                    <a:bodyPr/>
                    <a:lstStyle/>
                    <a:p>
                      <a:r>
                        <a:rPr lang="en-US" sz="1600" b="1" dirty="0"/>
                        <a:t>Study characteristics</a:t>
                      </a:r>
                    </a:p>
                  </a:txBody>
                  <a:tcPr>
                    <a:solidFill>
                      <a:schemeClr val="bg1"/>
                    </a:solidFill>
                  </a:tcPr>
                </a:tc>
                <a:tc>
                  <a:txBody>
                    <a:bodyPr/>
                    <a:lstStyle/>
                    <a:p>
                      <a:pPr algn="ctr"/>
                      <a:r>
                        <a:rPr lang="en-US" sz="1600" b="1" dirty="0"/>
                        <a:t>N</a:t>
                      </a:r>
                    </a:p>
                  </a:txBody>
                  <a:tcPr>
                    <a:solidFill>
                      <a:schemeClr val="bg1"/>
                    </a:solidFill>
                  </a:tcPr>
                </a:tc>
                <a:tc>
                  <a:txBody>
                    <a:bodyPr/>
                    <a:lstStyle/>
                    <a:p>
                      <a:pPr algn="ctr"/>
                      <a:r>
                        <a:rPr lang="en-US" sz="1600" b="1" dirty="0"/>
                        <a:t>Mean</a:t>
                      </a:r>
                    </a:p>
                  </a:txBody>
                  <a:tcPr>
                    <a:solidFill>
                      <a:schemeClr val="bg1"/>
                    </a:solidFill>
                  </a:tcPr>
                </a:tc>
                <a:tc>
                  <a:txBody>
                    <a:bodyPr/>
                    <a:lstStyle/>
                    <a:p>
                      <a:pPr algn="ctr"/>
                      <a:r>
                        <a:rPr lang="en-US" sz="1600" b="1" dirty="0"/>
                        <a:t>Median</a:t>
                      </a:r>
                    </a:p>
                  </a:txBody>
                  <a:tcPr>
                    <a:solidFill>
                      <a:schemeClr val="bg1"/>
                    </a:solidFill>
                  </a:tcPr>
                </a:tc>
                <a:extLst>
                  <a:ext uri="{0D108BD9-81ED-4DB2-BD59-A6C34878D82A}">
                    <a16:rowId xmlns:a16="http://schemas.microsoft.com/office/drawing/2014/main" val="1516300041"/>
                  </a:ext>
                </a:extLst>
              </a:tr>
              <a:tr h="153987">
                <a:tc>
                  <a:txBody>
                    <a:bodyPr/>
                    <a:lstStyle/>
                    <a:p>
                      <a:r>
                        <a:rPr lang="en-US" sz="1200" b="1" dirty="0"/>
                        <a:t>Study Type </a:t>
                      </a:r>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1753285"/>
                  </a:ext>
                </a:extLst>
              </a:tr>
              <a:tr h="184467">
                <a:tc>
                  <a:txBody>
                    <a:bodyPr/>
                    <a:lstStyle/>
                    <a:p>
                      <a:r>
                        <a:rPr lang="en-US" sz="1200" dirty="0"/>
                        <a:t>Twin</a:t>
                      </a:r>
                    </a:p>
                  </a:txBody>
                  <a:tcPr>
                    <a:solidFill>
                      <a:schemeClr val="bg1"/>
                    </a:solidFill>
                  </a:tcPr>
                </a:tc>
                <a:tc>
                  <a:txBody>
                    <a:bodyPr/>
                    <a:lstStyle/>
                    <a:p>
                      <a:pPr algn="ctr"/>
                      <a:r>
                        <a:rPr lang="en-US" sz="1200" dirty="0"/>
                        <a:t>272</a:t>
                      </a:r>
                    </a:p>
                  </a:txBody>
                  <a:tcPr anchor="ctr">
                    <a:solidFill>
                      <a:schemeClr val="bg1"/>
                    </a:solidFill>
                  </a:tcPr>
                </a:tc>
                <a:tc>
                  <a:txBody>
                    <a:bodyPr/>
                    <a:lstStyle/>
                    <a:p>
                      <a:pPr algn="ctr"/>
                      <a:r>
                        <a:rPr lang="en-US" sz="1200" dirty="0"/>
                        <a:t>79</a:t>
                      </a:r>
                    </a:p>
                  </a:txBody>
                  <a:tcPr anchor="ctr">
                    <a:solidFill>
                      <a:schemeClr val="bg1"/>
                    </a:solidFill>
                  </a:tcPr>
                </a:tc>
                <a:tc>
                  <a:txBody>
                    <a:bodyPr/>
                    <a:lstStyle/>
                    <a:p>
                      <a:pPr algn="ctr"/>
                      <a:r>
                        <a:rPr lang="en-US" sz="1200" dirty="0"/>
                        <a:t>40</a:t>
                      </a:r>
                    </a:p>
                  </a:txBody>
                  <a:tcPr anchor="ctr">
                    <a:solidFill>
                      <a:schemeClr val="bg1"/>
                    </a:solidFill>
                  </a:tcPr>
                </a:tc>
                <a:extLst>
                  <a:ext uri="{0D108BD9-81ED-4DB2-BD59-A6C34878D82A}">
                    <a16:rowId xmlns:a16="http://schemas.microsoft.com/office/drawing/2014/main" val="2831222774"/>
                  </a:ext>
                </a:extLst>
              </a:tr>
              <a:tr h="228600">
                <a:tc>
                  <a:txBody>
                    <a:bodyPr/>
                    <a:lstStyle/>
                    <a:p>
                      <a:r>
                        <a:rPr lang="en-US" sz="1200" dirty="0"/>
                        <a:t>Mother/Offspring</a:t>
                      </a:r>
                    </a:p>
                  </a:txBody>
                  <a:tcPr>
                    <a:solidFill>
                      <a:schemeClr val="bg1"/>
                    </a:solidFill>
                  </a:tcPr>
                </a:tc>
                <a:tc>
                  <a:txBody>
                    <a:bodyPr/>
                    <a:lstStyle/>
                    <a:p>
                      <a:pPr algn="ctr"/>
                      <a:r>
                        <a:rPr lang="en-US" sz="1200" dirty="0"/>
                        <a:t>24</a:t>
                      </a:r>
                    </a:p>
                  </a:txBody>
                  <a:tcPr anchor="ctr">
                    <a:solidFill>
                      <a:schemeClr val="bg1"/>
                    </a:solidFill>
                  </a:tcPr>
                </a:tc>
                <a:tc>
                  <a:txBody>
                    <a:bodyPr/>
                    <a:lstStyle/>
                    <a:p>
                      <a:pPr algn="ctr"/>
                      <a:r>
                        <a:rPr lang="en-US" sz="1200" dirty="0"/>
                        <a:t>49</a:t>
                      </a:r>
                    </a:p>
                  </a:txBody>
                  <a:tcPr anchor="ctr">
                    <a:solidFill>
                      <a:schemeClr val="bg1"/>
                    </a:solidFill>
                  </a:tcPr>
                </a:tc>
                <a:tc>
                  <a:txBody>
                    <a:bodyPr/>
                    <a:lstStyle/>
                    <a:p>
                      <a:pPr algn="ctr"/>
                      <a:r>
                        <a:rPr lang="en-US" sz="1200" dirty="0"/>
                        <a:t>29</a:t>
                      </a:r>
                    </a:p>
                  </a:txBody>
                  <a:tcPr anchor="ctr">
                    <a:solidFill>
                      <a:schemeClr val="bg1"/>
                    </a:solidFill>
                  </a:tcPr>
                </a:tc>
                <a:extLst>
                  <a:ext uri="{0D108BD9-81ED-4DB2-BD59-A6C34878D82A}">
                    <a16:rowId xmlns:a16="http://schemas.microsoft.com/office/drawing/2014/main" val="16721704"/>
                  </a:ext>
                </a:extLst>
              </a:tr>
              <a:tr h="259080">
                <a:tc>
                  <a:txBody>
                    <a:bodyPr/>
                    <a:lstStyle/>
                    <a:p>
                      <a:r>
                        <a:rPr lang="en-US" sz="1200" b="1" dirty="0"/>
                        <a:t>Data Type</a:t>
                      </a:r>
                    </a:p>
                  </a:txBody>
                  <a:tcPr>
                    <a:solidFill>
                      <a:schemeClr val="bg1"/>
                    </a:solidFill>
                  </a:tcPr>
                </a:tc>
                <a:tc>
                  <a:txBody>
                    <a:bodyPr/>
                    <a:lstStyle/>
                    <a:p>
                      <a:endParaRPr lang="en-US" sz="1200"/>
                    </a:p>
                  </a:txBody>
                  <a:tcPr>
                    <a:solidFill>
                      <a:schemeClr val="bg1"/>
                    </a:solidFill>
                  </a:tcPr>
                </a:tc>
                <a:tc>
                  <a:txBody>
                    <a:bodyPr/>
                    <a:lstStyle/>
                    <a:p>
                      <a:endParaRPr lang="en-US" sz="120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800345005"/>
                  </a:ext>
                </a:extLst>
              </a:tr>
              <a:tr h="289560">
                <a:tc>
                  <a:txBody>
                    <a:bodyPr/>
                    <a:lstStyle/>
                    <a:p>
                      <a:r>
                        <a:rPr lang="en-US" sz="1200" dirty="0"/>
                        <a:t>Self-reported</a:t>
                      </a:r>
                    </a:p>
                  </a:txBody>
                  <a:tcPr>
                    <a:solidFill>
                      <a:schemeClr val="bg1"/>
                    </a:solidFill>
                  </a:tcPr>
                </a:tc>
                <a:tc>
                  <a:txBody>
                    <a:bodyPr/>
                    <a:lstStyle/>
                    <a:p>
                      <a:pPr algn="ctr"/>
                      <a:r>
                        <a:rPr lang="en-US" sz="1200" dirty="0"/>
                        <a:t>232</a:t>
                      </a:r>
                    </a:p>
                  </a:txBody>
                  <a:tcPr anchor="ctr">
                    <a:solidFill>
                      <a:schemeClr val="bg1"/>
                    </a:solidFill>
                  </a:tcPr>
                </a:tc>
                <a:tc>
                  <a:txBody>
                    <a:bodyPr/>
                    <a:lstStyle/>
                    <a:p>
                      <a:pPr algn="ctr"/>
                      <a:r>
                        <a:rPr lang="en-US" sz="1200" dirty="0"/>
                        <a:t>86</a:t>
                      </a:r>
                    </a:p>
                  </a:txBody>
                  <a:tcPr anchor="ctr">
                    <a:solidFill>
                      <a:schemeClr val="bg1"/>
                    </a:solidFill>
                  </a:tcPr>
                </a:tc>
                <a:tc>
                  <a:txBody>
                    <a:bodyPr/>
                    <a:lstStyle/>
                    <a:p>
                      <a:pPr algn="ctr"/>
                      <a:r>
                        <a:rPr lang="en-US" sz="1200" dirty="0"/>
                        <a:t>44</a:t>
                      </a:r>
                    </a:p>
                  </a:txBody>
                  <a:tcPr anchor="ctr">
                    <a:solidFill>
                      <a:schemeClr val="bg1"/>
                    </a:solidFill>
                  </a:tcPr>
                </a:tc>
                <a:extLst>
                  <a:ext uri="{0D108BD9-81ED-4DB2-BD59-A6C34878D82A}">
                    <a16:rowId xmlns:a16="http://schemas.microsoft.com/office/drawing/2014/main" val="1333578448"/>
                  </a:ext>
                </a:extLst>
              </a:tr>
              <a:tr h="228600">
                <a:tc>
                  <a:txBody>
                    <a:bodyPr/>
                    <a:lstStyle/>
                    <a:p>
                      <a:r>
                        <a:rPr lang="en-US" sz="1200" dirty="0"/>
                        <a:t>In-person</a:t>
                      </a:r>
                    </a:p>
                  </a:txBody>
                  <a:tcPr>
                    <a:solidFill>
                      <a:schemeClr val="bg1"/>
                    </a:solidFill>
                  </a:tcPr>
                </a:tc>
                <a:tc>
                  <a:txBody>
                    <a:bodyPr/>
                    <a:lstStyle/>
                    <a:p>
                      <a:pPr algn="ctr"/>
                      <a:r>
                        <a:rPr lang="en-US" sz="1200" dirty="0"/>
                        <a:t>142</a:t>
                      </a:r>
                    </a:p>
                  </a:txBody>
                  <a:tcPr anchor="ctr">
                    <a:solidFill>
                      <a:schemeClr val="bg1"/>
                    </a:solidFill>
                  </a:tcPr>
                </a:tc>
                <a:tc>
                  <a:txBody>
                    <a:bodyPr/>
                    <a:lstStyle/>
                    <a:p>
                      <a:pPr algn="ctr"/>
                      <a:r>
                        <a:rPr lang="en-US" sz="1200" dirty="0"/>
                        <a:t>57</a:t>
                      </a:r>
                    </a:p>
                  </a:txBody>
                  <a:tcPr anchor="ctr">
                    <a:solidFill>
                      <a:schemeClr val="bg1"/>
                    </a:solidFill>
                  </a:tcPr>
                </a:tc>
                <a:tc>
                  <a:txBody>
                    <a:bodyPr/>
                    <a:lstStyle/>
                    <a:p>
                      <a:pPr algn="ctr"/>
                      <a:r>
                        <a:rPr lang="en-US" sz="1200" dirty="0"/>
                        <a:t>24</a:t>
                      </a:r>
                    </a:p>
                  </a:txBody>
                  <a:tcPr anchor="ctr">
                    <a:solidFill>
                      <a:schemeClr val="bg1"/>
                    </a:solidFill>
                  </a:tcPr>
                </a:tc>
                <a:extLst>
                  <a:ext uri="{0D108BD9-81ED-4DB2-BD59-A6C34878D82A}">
                    <a16:rowId xmlns:a16="http://schemas.microsoft.com/office/drawing/2014/main" val="3003553763"/>
                  </a:ext>
                </a:extLst>
              </a:tr>
              <a:tr h="259080">
                <a:tc>
                  <a:txBody>
                    <a:bodyPr/>
                    <a:lstStyle/>
                    <a:p>
                      <a:r>
                        <a:rPr lang="en-US" sz="1200" dirty="0"/>
                        <a:t>Biological</a:t>
                      </a:r>
                    </a:p>
                  </a:txBody>
                  <a:tcPr>
                    <a:solidFill>
                      <a:schemeClr val="bg1"/>
                    </a:solidFill>
                  </a:tcPr>
                </a:tc>
                <a:tc>
                  <a:txBody>
                    <a:bodyPr/>
                    <a:lstStyle/>
                    <a:p>
                      <a:pPr algn="ctr"/>
                      <a:r>
                        <a:rPr lang="en-US" sz="1200" dirty="0"/>
                        <a:t>107</a:t>
                      </a:r>
                    </a:p>
                  </a:txBody>
                  <a:tcPr anchor="ctr">
                    <a:solidFill>
                      <a:schemeClr val="bg1"/>
                    </a:solidFill>
                  </a:tcPr>
                </a:tc>
                <a:tc>
                  <a:txBody>
                    <a:bodyPr/>
                    <a:lstStyle/>
                    <a:p>
                      <a:pPr algn="ctr"/>
                      <a:r>
                        <a:rPr lang="en-US" sz="1200" dirty="0"/>
                        <a:t>64</a:t>
                      </a:r>
                    </a:p>
                  </a:txBody>
                  <a:tcPr anchor="ctr">
                    <a:solidFill>
                      <a:schemeClr val="bg1"/>
                    </a:solidFill>
                  </a:tcPr>
                </a:tc>
                <a:tc>
                  <a:txBody>
                    <a:bodyPr/>
                    <a:lstStyle/>
                    <a:p>
                      <a:pPr algn="ctr"/>
                      <a:r>
                        <a:rPr lang="en-US" sz="1200" dirty="0"/>
                        <a:t>24</a:t>
                      </a:r>
                    </a:p>
                  </a:txBody>
                  <a:tcPr anchor="ctr">
                    <a:solidFill>
                      <a:schemeClr val="bg1"/>
                    </a:solidFill>
                  </a:tcPr>
                </a:tc>
                <a:extLst>
                  <a:ext uri="{0D108BD9-81ED-4DB2-BD59-A6C34878D82A}">
                    <a16:rowId xmlns:a16="http://schemas.microsoft.com/office/drawing/2014/main" val="1039270064"/>
                  </a:ext>
                </a:extLst>
              </a:tr>
              <a:tr h="213360">
                <a:tc>
                  <a:txBody>
                    <a:bodyPr/>
                    <a:lstStyle/>
                    <a:p>
                      <a:r>
                        <a:rPr lang="en-US" sz="1200" dirty="0"/>
                        <a:t>Imaging</a:t>
                      </a:r>
                    </a:p>
                  </a:txBody>
                  <a:tcPr>
                    <a:solidFill>
                      <a:schemeClr val="bg1"/>
                    </a:solidFill>
                  </a:tcPr>
                </a:tc>
                <a:tc>
                  <a:txBody>
                    <a:bodyPr/>
                    <a:lstStyle/>
                    <a:p>
                      <a:pPr algn="ctr"/>
                      <a:r>
                        <a:rPr lang="en-US" sz="1200" dirty="0"/>
                        <a:t>57</a:t>
                      </a:r>
                    </a:p>
                  </a:txBody>
                  <a:tcPr anchor="ctr">
                    <a:solidFill>
                      <a:schemeClr val="bg1"/>
                    </a:solidFill>
                  </a:tcPr>
                </a:tc>
                <a:tc>
                  <a:txBody>
                    <a:bodyPr/>
                    <a:lstStyle/>
                    <a:p>
                      <a:pPr algn="ctr"/>
                      <a:r>
                        <a:rPr lang="en-US" sz="1200" dirty="0"/>
                        <a:t>80</a:t>
                      </a:r>
                    </a:p>
                  </a:txBody>
                  <a:tcPr anchor="ctr">
                    <a:solidFill>
                      <a:schemeClr val="bg1"/>
                    </a:solidFill>
                  </a:tcPr>
                </a:tc>
                <a:tc>
                  <a:txBody>
                    <a:bodyPr/>
                    <a:lstStyle/>
                    <a:p>
                      <a:pPr algn="ctr"/>
                      <a:r>
                        <a:rPr lang="en-US" sz="1200" dirty="0"/>
                        <a:t>29</a:t>
                      </a:r>
                    </a:p>
                  </a:txBody>
                  <a:tcPr anchor="ctr">
                    <a:solidFill>
                      <a:schemeClr val="bg1"/>
                    </a:solidFill>
                  </a:tcPr>
                </a:tc>
                <a:extLst>
                  <a:ext uri="{0D108BD9-81ED-4DB2-BD59-A6C34878D82A}">
                    <a16:rowId xmlns:a16="http://schemas.microsoft.com/office/drawing/2014/main" val="1343316990"/>
                  </a:ext>
                </a:extLst>
              </a:tr>
              <a:tr h="243840">
                <a:tc>
                  <a:txBody>
                    <a:bodyPr/>
                    <a:lstStyle/>
                    <a:p>
                      <a:r>
                        <a:rPr lang="en-US" sz="1200" b="1" dirty="0"/>
                        <a:t>Outcomes</a:t>
                      </a:r>
                    </a:p>
                  </a:txBody>
                  <a:tcP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extLst>
                  <a:ext uri="{0D108BD9-81ED-4DB2-BD59-A6C34878D82A}">
                    <a16:rowId xmlns:a16="http://schemas.microsoft.com/office/drawing/2014/main" val="2946055638"/>
                  </a:ext>
                </a:extLst>
              </a:tr>
              <a:tr h="198120">
                <a:tc>
                  <a:txBody>
                    <a:bodyPr/>
                    <a:lstStyle/>
                    <a:p>
                      <a:r>
                        <a:rPr lang="en-US" sz="1200" dirty="0"/>
                        <a:t>Mental health</a:t>
                      </a:r>
                    </a:p>
                  </a:txBody>
                  <a:tcPr>
                    <a:solidFill>
                      <a:schemeClr val="bg1"/>
                    </a:solidFill>
                  </a:tcPr>
                </a:tc>
                <a:tc>
                  <a:txBody>
                    <a:bodyPr/>
                    <a:lstStyle/>
                    <a:p>
                      <a:pPr algn="ctr"/>
                      <a:r>
                        <a:rPr lang="en-US" sz="1200" dirty="0"/>
                        <a:t>183</a:t>
                      </a:r>
                    </a:p>
                  </a:txBody>
                  <a:tcPr anchor="ctr">
                    <a:solidFill>
                      <a:schemeClr val="bg1"/>
                    </a:solidFill>
                  </a:tcPr>
                </a:tc>
                <a:tc>
                  <a:txBody>
                    <a:bodyPr/>
                    <a:lstStyle/>
                    <a:p>
                      <a:pPr algn="ctr"/>
                      <a:r>
                        <a:rPr lang="en-US" sz="1200" dirty="0"/>
                        <a:t>82</a:t>
                      </a:r>
                    </a:p>
                  </a:txBody>
                  <a:tcPr anchor="ctr">
                    <a:solidFill>
                      <a:schemeClr val="bg1"/>
                    </a:solidFill>
                  </a:tcPr>
                </a:tc>
                <a:tc>
                  <a:txBody>
                    <a:bodyPr/>
                    <a:lstStyle/>
                    <a:p>
                      <a:pPr algn="ctr"/>
                      <a:r>
                        <a:rPr lang="en-US" sz="1200" dirty="0"/>
                        <a:t>41</a:t>
                      </a:r>
                    </a:p>
                  </a:txBody>
                  <a:tcPr anchor="ctr">
                    <a:solidFill>
                      <a:schemeClr val="bg1"/>
                    </a:solidFill>
                  </a:tcPr>
                </a:tc>
                <a:extLst>
                  <a:ext uri="{0D108BD9-81ED-4DB2-BD59-A6C34878D82A}">
                    <a16:rowId xmlns:a16="http://schemas.microsoft.com/office/drawing/2014/main" val="737344569"/>
                  </a:ext>
                </a:extLst>
              </a:tr>
              <a:tr h="198120">
                <a:tc>
                  <a:txBody>
                    <a:bodyPr/>
                    <a:lstStyle/>
                    <a:p>
                      <a:r>
                        <a:rPr lang="en-US" sz="1200" dirty="0"/>
                        <a:t>PTSD</a:t>
                      </a:r>
                    </a:p>
                  </a:txBody>
                  <a:tcPr>
                    <a:solidFill>
                      <a:schemeClr val="bg1"/>
                    </a:solidFill>
                  </a:tcPr>
                </a:tc>
                <a:tc>
                  <a:txBody>
                    <a:bodyPr/>
                    <a:lstStyle/>
                    <a:p>
                      <a:pPr algn="ctr"/>
                      <a:r>
                        <a:rPr lang="en-US" sz="1200" dirty="0"/>
                        <a:t>62</a:t>
                      </a:r>
                    </a:p>
                  </a:txBody>
                  <a:tcPr anchor="ctr">
                    <a:solidFill>
                      <a:schemeClr val="bg1"/>
                    </a:solidFill>
                  </a:tcPr>
                </a:tc>
                <a:tc>
                  <a:txBody>
                    <a:bodyPr/>
                    <a:lstStyle/>
                    <a:p>
                      <a:pPr algn="ctr"/>
                      <a:r>
                        <a:rPr lang="en-US" sz="1200" dirty="0"/>
                        <a:t>108</a:t>
                      </a:r>
                    </a:p>
                  </a:txBody>
                  <a:tcPr anchor="ctr">
                    <a:solidFill>
                      <a:schemeClr val="bg1"/>
                    </a:solidFill>
                  </a:tcPr>
                </a:tc>
                <a:tc>
                  <a:txBody>
                    <a:bodyPr/>
                    <a:lstStyle/>
                    <a:p>
                      <a:pPr algn="ctr"/>
                      <a:r>
                        <a:rPr lang="en-US" sz="1200" dirty="0"/>
                        <a:t>61</a:t>
                      </a:r>
                    </a:p>
                  </a:txBody>
                  <a:tcPr anchor="ctr">
                    <a:solidFill>
                      <a:schemeClr val="bg1"/>
                    </a:solidFill>
                  </a:tcPr>
                </a:tc>
                <a:extLst>
                  <a:ext uri="{0D108BD9-81ED-4DB2-BD59-A6C34878D82A}">
                    <a16:rowId xmlns:a16="http://schemas.microsoft.com/office/drawing/2014/main" val="188490168"/>
                  </a:ext>
                </a:extLst>
              </a:tr>
              <a:tr h="198120">
                <a:tc>
                  <a:txBody>
                    <a:bodyPr/>
                    <a:lstStyle/>
                    <a:p>
                      <a:r>
                        <a:rPr lang="en-US" sz="1200" dirty="0"/>
                        <a:t>Physical health</a:t>
                      </a:r>
                    </a:p>
                  </a:txBody>
                  <a:tcPr>
                    <a:solidFill>
                      <a:schemeClr val="bg1"/>
                    </a:solidFill>
                  </a:tcPr>
                </a:tc>
                <a:tc>
                  <a:txBody>
                    <a:bodyPr/>
                    <a:lstStyle/>
                    <a:p>
                      <a:pPr algn="ctr"/>
                      <a:r>
                        <a:rPr lang="en-US" sz="1200" dirty="0"/>
                        <a:t>103</a:t>
                      </a:r>
                    </a:p>
                  </a:txBody>
                  <a:tcPr anchor="ctr">
                    <a:solidFill>
                      <a:schemeClr val="bg1"/>
                    </a:solidFill>
                  </a:tcPr>
                </a:tc>
                <a:tc>
                  <a:txBody>
                    <a:bodyPr/>
                    <a:lstStyle/>
                    <a:p>
                      <a:pPr algn="ctr"/>
                      <a:r>
                        <a:rPr lang="en-US" sz="1200" dirty="0"/>
                        <a:t>44</a:t>
                      </a:r>
                    </a:p>
                  </a:txBody>
                  <a:tcPr anchor="ctr">
                    <a:solidFill>
                      <a:schemeClr val="bg1"/>
                    </a:solidFill>
                  </a:tcPr>
                </a:tc>
                <a:tc>
                  <a:txBody>
                    <a:bodyPr/>
                    <a:lstStyle/>
                    <a:p>
                      <a:pPr algn="ctr"/>
                      <a:r>
                        <a:rPr lang="en-US" sz="1200" dirty="0"/>
                        <a:t>30</a:t>
                      </a:r>
                    </a:p>
                  </a:txBody>
                  <a:tcPr anchor="ctr">
                    <a:solidFill>
                      <a:schemeClr val="bg1"/>
                    </a:solidFill>
                  </a:tcPr>
                </a:tc>
                <a:extLst>
                  <a:ext uri="{0D108BD9-81ED-4DB2-BD59-A6C34878D82A}">
                    <a16:rowId xmlns:a16="http://schemas.microsoft.com/office/drawing/2014/main" val="3552451959"/>
                  </a:ext>
                </a:extLst>
              </a:tr>
              <a:tr h="198120">
                <a:tc>
                  <a:txBody>
                    <a:bodyPr/>
                    <a:lstStyle/>
                    <a:p>
                      <a:r>
                        <a:rPr lang="en-US" sz="1200" dirty="0"/>
                        <a:t>Substance use</a:t>
                      </a:r>
                    </a:p>
                  </a:txBody>
                  <a:tcPr>
                    <a:solidFill>
                      <a:schemeClr val="bg1"/>
                    </a:solidFill>
                  </a:tcPr>
                </a:tc>
                <a:tc>
                  <a:txBody>
                    <a:bodyPr/>
                    <a:lstStyle/>
                    <a:p>
                      <a:pPr algn="ctr"/>
                      <a:r>
                        <a:rPr lang="en-US" sz="1200" dirty="0"/>
                        <a:t>90</a:t>
                      </a:r>
                    </a:p>
                  </a:txBody>
                  <a:tcPr anchor="ctr">
                    <a:solidFill>
                      <a:schemeClr val="bg1"/>
                    </a:solidFill>
                  </a:tcPr>
                </a:tc>
                <a:tc>
                  <a:txBody>
                    <a:bodyPr/>
                    <a:lstStyle/>
                    <a:p>
                      <a:pPr algn="ctr"/>
                      <a:r>
                        <a:rPr lang="en-US" sz="1200" dirty="0"/>
                        <a:t>88</a:t>
                      </a:r>
                    </a:p>
                  </a:txBody>
                  <a:tcPr anchor="ctr">
                    <a:solidFill>
                      <a:schemeClr val="bg1"/>
                    </a:solidFill>
                  </a:tcPr>
                </a:tc>
                <a:tc>
                  <a:txBody>
                    <a:bodyPr/>
                    <a:lstStyle/>
                    <a:p>
                      <a:pPr algn="ctr"/>
                      <a:r>
                        <a:rPr lang="en-US" sz="1200" dirty="0"/>
                        <a:t>43</a:t>
                      </a:r>
                    </a:p>
                  </a:txBody>
                  <a:tcPr anchor="ctr">
                    <a:solidFill>
                      <a:schemeClr val="bg1"/>
                    </a:solidFill>
                  </a:tcPr>
                </a:tc>
                <a:extLst>
                  <a:ext uri="{0D108BD9-81ED-4DB2-BD59-A6C34878D82A}">
                    <a16:rowId xmlns:a16="http://schemas.microsoft.com/office/drawing/2014/main" val="3469914212"/>
                  </a:ext>
                </a:extLst>
              </a:tr>
              <a:tr h="198120">
                <a:tc>
                  <a:txBody>
                    <a:bodyPr/>
                    <a:lstStyle/>
                    <a:p>
                      <a:r>
                        <a:rPr lang="en-US" sz="1200" b="1" dirty="0"/>
                        <a:t>Study Group</a:t>
                      </a:r>
                    </a:p>
                  </a:txBody>
                  <a:tcP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extLst>
                  <a:ext uri="{0D108BD9-81ED-4DB2-BD59-A6C34878D82A}">
                    <a16:rowId xmlns:a16="http://schemas.microsoft.com/office/drawing/2014/main" val="1928332553"/>
                  </a:ext>
                </a:extLst>
              </a:tr>
              <a:tr h="198120">
                <a:tc>
                  <a:txBody>
                    <a:bodyPr/>
                    <a:lstStyle/>
                    <a:p>
                      <a:r>
                        <a:rPr lang="en-US" sz="1200" dirty="0"/>
                        <a:t>Harvard Drug</a:t>
                      </a:r>
                    </a:p>
                  </a:txBody>
                  <a:tcPr>
                    <a:solidFill>
                      <a:schemeClr val="bg1"/>
                    </a:solidFill>
                  </a:tcPr>
                </a:tc>
                <a:tc>
                  <a:txBody>
                    <a:bodyPr/>
                    <a:lstStyle/>
                    <a:p>
                      <a:pPr algn="ctr"/>
                      <a:r>
                        <a:rPr lang="en-US" sz="1200" dirty="0"/>
                        <a:t>74</a:t>
                      </a:r>
                    </a:p>
                  </a:txBody>
                  <a:tcPr anchor="ctr">
                    <a:solidFill>
                      <a:schemeClr val="bg1"/>
                    </a:solidFill>
                  </a:tcPr>
                </a:tc>
                <a:tc>
                  <a:txBody>
                    <a:bodyPr/>
                    <a:lstStyle/>
                    <a:p>
                      <a:pPr algn="ctr"/>
                      <a:r>
                        <a:rPr lang="en-US" sz="1200" dirty="0"/>
                        <a:t>137</a:t>
                      </a:r>
                    </a:p>
                  </a:txBody>
                  <a:tcPr anchor="ctr">
                    <a:solidFill>
                      <a:schemeClr val="bg1"/>
                    </a:solidFill>
                  </a:tcPr>
                </a:tc>
                <a:tc>
                  <a:txBody>
                    <a:bodyPr/>
                    <a:lstStyle/>
                    <a:p>
                      <a:pPr algn="ctr"/>
                      <a:r>
                        <a:rPr lang="en-US" sz="1200" dirty="0"/>
                        <a:t>78</a:t>
                      </a:r>
                    </a:p>
                  </a:txBody>
                  <a:tcPr anchor="ctr">
                    <a:solidFill>
                      <a:schemeClr val="bg1"/>
                    </a:solidFill>
                  </a:tcPr>
                </a:tc>
                <a:extLst>
                  <a:ext uri="{0D108BD9-81ED-4DB2-BD59-A6C34878D82A}">
                    <a16:rowId xmlns:a16="http://schemas.microsoft.com/office/drawing/2014/main" val="691228229"/>
                  </a:ext>
                </a:extLst>
              </a:tr>
              <a:tr h="198120">
                <a:tc>
                  <a:txBody>
                    <a:bodyPr/>
                    <a:lstStyle/>
                    <a:p>
                      <a:r>
                        <a:rPr lang="en-US" sz="1200" dirty="0"/>
                        <a:t>VETSA</a:t>
                      </a:r>
                    </a:p>
                  </a:txBody>
                  <a:tcPr>
                    <a:solidFill>
                      <a:schemeClr val="bg1"/>
                    </a:solidFill>
                  </a:tcPr>
                </a:tc>
                <a:tc>
                  <a:txBody>
                    <a:bodyPr/>
                    <a:lstStyle/>
                    <a:p>
                      <a:pPr algn="ctr"/>
                      <a:r>
                        <a:rPr lang="en-US" sz="1200" dirty="0"/>
                        <a:t>84</a:t>
                      </a:r>
                    </a:p>
                  </a:txBody>
                  <a:tcPr anchor="ctr">
                    <a:solidFill>
                      <a:schemeClr val="bg1"/>
                    </a:solidFill>
                  </a:tcPr>
                </a:tc>
                <a:tc>
                  <a:txBody>
                    <a:bodyPr/>
                    <a:lstStyle/>
                    <a:p>
                      <a:pPr algn="ctr"/>
                      <a:r>
                        <a:rPr lang="en-US" sz="1200" dirty="0"/>
                        <a:t>37</a:t>
                      </a:r>
                    </a:p>
                  </a:txBody>
                  <a:tcPr anchor="ctr">
                    <a:solidFill>
                      <a:schemeClr val="bg1"/>
                    </a:solidFill>
                  </a:tcPr>
                </a:tc>
                <a:tc>
                  <a:txBody>
                    <a:bodyPr/>
                    <a:lstStyle/>
                    <a:p>
                      <a:pPr algn="ctr"/>
                      <a:r>
                        <a:rPr lang="en-US" sz="1200" dirty="0"/>
                        <a:t>19</a:t>
                      </a:r>
                    </a:p>
                  </a:txBody>
                  <a:tcPr anchor="ctr">
                    <a:solidFill>
                      <a:schemeClr val="bg1"/>
                    </a:solidFill>
                  </a:tcPr>
                </a:tc>
                <a:extLst>
                  <a:ext uri="{0D108BD9-81ED-4DB2-BD59-A6C34878D82A}">
                    <a16:rowId xmlns:a16="http://schemas.microsoft.com/office/drawing/2014/main" val="4210497435"/>
                  </a:ext>
                </a:extLst>
              </a:tr>
              <a:tr h="198120">
                <a:tc>
                  <a:txBody>
                    <a:bodyPr/>
                    <a:lstStyle/>
                    <a:p>
                      <a:r>
                        <a:rPr lang="en-US" sz="1200" dirty="0"/>
                        <a:t>Twin Heart Study</a:t>
                      </a:r>
                    </a:p>
                  </a:txBody>
                  <a:tcPr>
                    <a:solidFill>
                      <a:schemeClr val="bg1"/>
                    </a:solidFill>
                  </a:tcPr>
                </a:tc>
                <a:tc>
                  <a:txBody>
                    <a:bodyPr/>
                    <a:lstStyle/>
                    <a:p>
                      <a:pPr algn="ctr"/>
                      <a:r>
                        <a:rPr lang="en-US" sz="1200" dirty="0"/>
                        <a:t>40</a:t>
                      </a:r>
                    </a:p>
                  </a:txBody>
                  <a:tcPr anchor="ctr">
                    <a:solidFill>
                      <a:schemeClr val="bg1"/>
                    </a:solidFill>
                  </a:tcPr>
                </a:tc>
                <a:tc>
                  <a:txBody>
                    <a:bodyPr/>
                    <a:lstStyle/>
                    <a:p>
                      <a:pPr algn="ctr"/>
                      <a:r>
                        <a:rPr lang="en-US" sz="1200" dirty="0"/>
                        <a:t>50</a:t>
                      </a:r>
                    </a:p>
                  </a:txBody>
                  <a:tcPr anchor="ctr">
                    <a:solidFill>
                      <a:schemeClr val="bg1"/>
                    </a:solidFill>
                  </a:tcPr>
                </a:tc>
                <a:tc>
                  <a:txBody>
                    <a:bodyPr/>
                    <a:lstStyle/>
                    <a:p>
                      <a:pPr algn="ctr"/>
                      <a:r>
                        <a:rPr lang="en-US" sz="1200" dirty="0"/>
                        <a:t>39</a:t>
                      </a:r>
                    </a:p>
                  </a:txBody>
                  <a:tcPr anchor="ctr">
                    <a:solidFill>
                      <a:schemeClr val="bg1"/>
                    </a:solidFill>
                  </a:tcPr>
                </a:tc>
                <a:extLst>
                  <a:ext uri="{0D108BD9-81ED-4DB2-BD59-A6C34878D82A}">
                    <a16:rowId xmlns:a16="http://schemas.microsoft.com/office/drawing/2014/main" val="1526945380"/>
                  </a:ext>
                </a:extLst>
              </a:tr>
              <a:tr h="198120">
                <a:tc>
                  <a:txBody>
                    <a:bodyPr/>
                    <a:lstStyle/>
                    <a:p>
                      <a:r>
                        <a:rPr lang="en-US" sz="1200" dirty="0"/>
                        <a:t>Pitman/Gilbertson/Shin</a:t>
                      </a:r>
                    </a:p>
                  </a:txBody>
                  <a:tcPr>
                    <a:solidFill>
                      <a:schemeClr val="bg1"/>
                    </a:solidFill>
                  </a:tcPr>
                </a:tc>
                <a:tc>
                  <a:txBody>
                    <a:bodyPr/>
                    <a:lstStyle/>
                    <a:p>
                      <a:pPr algn="ctr"/>
                      <a:r>
                        <a:rPr lang="en-US" sz="1200" dirty="0"/>
                        <a:t>15</a:t>
                      </a:r>
                    </a:p>
                  </a:txBody>
                  <a:tcPr anchor="ctr">
                    <a:solidFill>
                      <a:schemeClr val="bg1"/>
                    </a:solidFill>
                  </a:tcPr>
                </a:tc>
                <a:tc>
                  <a:txBody>
                    <a:bodyPr/>
                    <a:lstStyle/>
                    <a:p>
                      <a:pPr algn="ctr"/>
                      <a:r>
                        <a:rPr lang="en-US" sz="1200" dirty="0"/>
                        <a:t>180</a:t>
                      </a:r>
                    </a:p>
                  </a:txBody>
                  <a:tcPr anchor="ctr">
                    <a:solidFill>
                      <a:schemeClr val="bg1"/>
                    </a:solidFill>
                  </a:tcPr>
                </a:tc>
                <a:tc>
                  <a:txBody>
                    <a:bodyPr/>
                    <a:lstStyle/>
                    <a:p>
                      <a:pPr algn="ctr"/>
                      <a:r>
                        <a:rPr lang="en-US" sz="1200" dirty="0"/>
                        <a:t>79</a:t>
                      </a:r>
                    </a:p>
                  </a:txBody>
                  <a:tcPr anchor="ctr">
                    <a:solidFill>
                      <a:schemeClr val="bg1"/>
                    </a:solidFill>
                  </a:tcPr>
                </a:tc>
                <a:extLst>
                  <a:ext uri="{0D108BD9-81ED-4DB2-BD59-A6C34878D82A}">
                    <a16:rowId xmlns:a16="http://schemas.microsoft.com/office/drawing/2014/main" val="2823538883"/>
                  </a:ext>
                </a:extLst>
              </a:tr>
              <a:tr h="198120">
                <a:tc>
                  <a:txBody>
                    <a:bodyPr/>
                    <a:lstStyle/>
                    <a:p>
                      <a:r>
                        <a:rPr lang="en-US" sz="1200" dirty="0"/>
                        <a:t>Jacob/</a:t>
                      </a:r>
                      <a:r>
                        <a:rPr lang="en-US" sz="1200" dirty="0" err="1"/>
                        <a:t>Buchloz</a:t>
                      </a:r>
                      <a:endParaRPr lang="en-US" sz="1200" dirty="0"/>
                    </a:p>
                  </a:txBody>
                  <a:tcPr>
                    <a:solidFill>
                      <a:schemeClr val="bg1"/>
                    </a:solidFill>
                  </a:tcPr>
                </a:tc>
                <a:tc>
                  <a:txBody>
                    <a:bodyPr/>
                    <a:lstStyle/>
                    <a:p>
                      <a:pPr algn="ctr"/>
                      <a:r>
                        <a:rPr lang="en-US" sz="1200" dirty="0"/>
                        <a:t>32</a:t>
                      </a:r>
                    </a:p>
                  </a:txBody>
                  <a:tcPr anchor="ctr">
                    <a:solidFill>
                      <a:schemeClr val="bg1"/>
                    </a:solidFill>
                  </a:tcPr>
                </a:tc>
                <a:tc>
                  <a:txBody>
                    <a:bodyPr/>
                    <a:lstStyle/>
                    <a:p>
                      <a:pPr algn="ctr"/>
                      <a:r>
                        <a:rPr lang="en-US" sz="1200" dirty="0"/>
                        <a:t>43</a:t>
                      </a:r>
                    </a:p>
                  </a:txBody>
                  <a:tcPr anchor="ctr">
                    <a:solidFill>
                      <a:schemeClr val="bg1"/>
                    </a:solidFill>
                  </a:tcPr>
                </a:tc>
                <a:tc>
                  <a:txBody>
                    <a:bodyPr/>
                    <a:lstStyle/>
                    <a:p>
                      <a:pPr algn="ctr"/>
                      <a:r>
                        <a:rPr lang="en-US" sz="1200" dirty="0"/>
                        <a:t>29</a:t>
                      </a:r>
                    </a:p>
                  </a:txBody>
                  <a:tcPr anchor="ctr">
                    <a:solidFill>
                      <a:schemeClr val="bg1"/>
                    </a:solidFill>
                  </a:tcPr>
                </a:tc>
                <a:extLst>
                  <a:ext uri="{0D108BD9-81ED-4DB2-BD59-A6C34878D82A}">
                    <a16:rowId xmlns:a16="http://schemas.microsoft.com/office/drawing/2014/main" val="309072486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A53FE-76CF-49C5-A3AF-6399A0A455A2}"/>
              </a:ext>
            </a:extLst>
          </p:cNvPr>
          <p:cNvSpPr>
            <a:spLocks noGrp="1"/>
          </p:cNvSpPr>
          <p:nvPr>
            <p:ph type="sldNum" sz="quarter" idx="12"/>
          </p:nvPr>
        </p:nvSpPr>
        <p:spPr/>
        <p:txBody>
          <a:bodyPr/>
          <a:lstStyle/>
          <a:p>
            <a:pPr>
              <a:defRPr/>
            </a:pPr>
            <a:fld id="{4D67BDA7-56DD-460F-8DDC-F3CED8AB16EF}" type="slidenum">
              <a:rPr lang="en-US" altLang="en-US" smtClean="0"/>
              <a:pPr>
                <a:defRPr/>
              </a:pPr>
              <a:t>43</a:t>
            </a:fld>
            <a:endParaRPr lang="en-US" altLang="en-US"/>
          </a:p>
        </p:txBody>
      </p:sp>
      <p:sp>
        <p:nvSpPr>
          <p:cNvPr id="2" name="Title 1" hidden="1">
            <a:extLst>
              <a:ext uri="{FF2B5EF4-FFF2-40B4-BE49-F238E27FC236}">
                <a16:creationId xmlns:a16="http://schemas.microsoft.com/office/drawing/2014/main" id="{5F6CB09D-44E3-4405-BA9A-814E9D65E91C}"/>
              </a:ext>
            </a:extLst>
          </p:cNvPr>
          <p:cNvSpPr>
            <a:spLocks noGrp="1"/>
          </p:cNvSpPr>
          <p:nvPr>
            <p:ph type="ctrTitle"/>
          </p:nvPr>
        </p:nvSpPr>
        <p:spPr>
          <a:xfrm>
            <a:off x="762000" y="2589212"/>
            <a:ext cx="8550275" cy="1436688"/>
          </a:xfrm>
        </p:spPr>
        <p:txBody>
          <a:bodyPr/>
          <a:lstStyle/>
          <a:p>
            <a:r>
              <a:rPr lang="en-US" altLang="en-US" dirty="0"/>
              <a:t>Table 2 of 2</a:t>
            </a:r>
            <a:endParaRPr lang="en-US" dirty="0"/>
          </a:p>
        </p:txBody>
      </p:sp>
      <p:sp>
        <p:nvSpPr>
          <p:cNvPr id="47106" name="TextBox 1" descr="Mean and Median Journal Citation Report by Study Characteristics&#10;">
            <a:extLst>
              <a:ext uri="{FF2B5EF4-FFF2-40B4-BE49-F238E27FC236}">
                <a16:creationId xmlns:a16="http://schemas.microsoft.com/office/drawing/2014/main" id="{C41EE36C-D31C-45D9-94A2-675C1759EFE2}"/>
              </a:ext>
            </a:extLst>
          </p:cNvPr>
          <p:cNvSpPr txBox="1">
            <a:spLocks noChangeArrowheads="1"/>
          </p:cNvSpPr>
          <p:nvPr/>
        </p:nvSpPr>
        <p:spPr bwMode="auto">
          <a:xfrm>
            <a:off x="0" y="150813"/>
            <a:ext cx="998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lgn="ctr">
              <a:spcBef>
                <a:spcPct val="0"/>
              </a:spcBef>
              <a:buClrTx/>
              <a:buSzTx/>
              <a:buFontTx/>
              <a:buNone/>
            </a:pPr>
            <a:r>
              <a:rPr lang="en-US" altLang="en-US" sz="2400" dirty="0">
                <a:solidFill>
                  <a:srgbClr val="FFFF66"/>
                </a:solidFill>
              </a:rPr>
              <a:t>Mean and Median Journal Citation Report by Study Characteristics</a:t>
            </a:r>
          </a:p>
        </p:txBody>
      </p:sp>
      <p:graphicFrame>
        <p:nvGraphicFramePr>
          <p:cNvPr id="7" name="Table 6">
            <a:extLst>
              <a:ext uri="{FF2B5EF4-FFF2-40B4-BE49-F238E27FC236}">
                <a16:creationId xmlns:a16="http://schemas.microsoft.com/office/drawing/2014/main" id="{3C5EF4AB-5712-49A9-A2C4-E4D66A89A60A}"/>
              </a:ext>
            </a:extLst>
          </p:cNvPr>
          <p:cNvGraphicFramePr>
            <a:graphicFrameLocks noGrp="1"/>
          </p:cNvGraphicFramePr>
          <p:nvPr>
            <p:extLst>
              <p:ext uri="{D42A27DB-BD31-4B8C-83A1-F6EECF244321}">
                <p14:modId xmlns:p14="http://schemas.microsoft.com/office/powerpoint/2010/main" val="1162027530"/>
              </p:ext>
            </p:extLst>
          </p:nvPr>
        </p:nvGraphicFramePr>
        <p:xfrm>
          <a:off x="1676400" y="804545"/>
          <a:ext cx="6705600" cy="5562600"/>
        </p:xfrm>
        <a:graphic>
          <a:graphicData uri="http://schemas.openxmlformats.org/drawingml/2006/table">
            <a:tbl>
              <a:tblPr firstRow="1" bandRow="1">
                <a:tableStyleId>{5940675A-B579-460E-94D1-54222C63F5DA}</a:tableStyleId>
              </a:tblPr>
              <a:tblGrid>
                <a:gridCol w="2748534">
                  <a:extLst>
                    <a:ext uri="{9D8B030D-6E8A-4147-A177-3AD203B41FA5}">
                      <a16:colId xmlns:a16="http://schemas.microsoft.com/office/drawing/2014/main" val="911080259"/>
                    </a:ext>
                  </a:extLst>
                </a:gridCol>
                <a:gridCol w="1017061">
                  <a:extLst>
                    <a:ext uri="{9D8B030D-6E8A-4147-A177-3AD203B41FA5}">
                      <a16:colId xmlns:a16="http://schemas.microsoft.com/office/drawing/2014/main" val="1988277572"/>
                    </a:ext>
                  </a:extLst>
                </a:gridCol>
                <a:gridCol w="1325885">
                  <a:extLst>
                    <a:ext uri="{9D8B030D-6E8A-4147-A177-3AD203B41FA5}">
                      <a16:colId xmlns:a16="http://schemas.microsoft.com/office/drawing/2014/main" val="2398679993"/>
                    </a:ext>
                  </a:extLst>
                </a:gridCol>
                <a:gridCol w="1614120">
                  <a:extLst>
                    <a:ext uri="{9D8B030D-6E8A-4147-A177-3AD203B41FA5}">
                      <a16:colId xmlns:a16="http://schemas.microsoft.com/office/drawing/2014/main" val="2524115204"/>
                    </a:ext>
                  </a:extLst>
                </a:gridCol>
              </a:tblGrid>
              <a:tr h="269240">
                <a:tc>
                  <a:txBody>
                    <a:bodyPr/>
                    <a:lstStyle/>
                    <a:p>
                      <a:r>
                        <a:rPr lang="en-US" sz="1600" b="1" dirty="0"/>
                        <a:t>Study characteristics</a:t>
                      </a:r>
                    </a:p>
                  </a:txBody>
                  <a:tcPr>
                    <a:solidFill>
                      <a:schemeClr val="bg1"/>
                    </a:solidFill>
                  </a:tcPr>
                </a:tc>
                <a:tc>
                  <a:txBody>
                    <a:bodyPr/>
                    <a:lstStyle/>
                    <a:p>
                      <a:pPr algn="ctr"/>
                      <a:r>
                        <a:rPr lang="en-US" sz="1600" b="1" dirty="0"/>
                        <a:t>N</a:t>
                      </a:r>
                    </a:p>
                  </a:txBody>
                  <a:tcPr>
                    <a:solidFill>
                      <a:schemeClr val="bg1"/>
                    </a:solidFill>
                  </a:tcPr>
                </a:tc>
                <a:tc>
                  <a:txBody>
                    <a:bodyPr/>
                    <a:lstStyle/>
                    <a:p>
                      <a:pPr algn="ctr"/>
                      <a:r>
                        <a:rPr lang="en-US" sz="1600" b="1" dirty="0"/>
                        <a:t>Mean</a:t>
                      </a:r>
                    </a:p>
                  </a:txBody>
                  <a:tcPr>
                    <a:solidFill>
                      <a:schemeClr val="bg1"/>
                    </a:solidFill>
                  </a:tcPr>
                </a:tc>
                <a:tc>
                  <a:txBody>
                    <a:bodyPr/>
                    <a:lstStyle/>
                    <a:p>
                      <a:pPr algn="ctr"/>
                      <a:r>
                        <a:rPr lang="en-US" sz="1600" b="1" dirty="0"/>
                        <a:t>Median</a:t>
                      </a:r>
                    </a:p>
                  </a:txBody>
                  <a:tcPr>
                    <a:solidFill>
                      <a:schemeClr val="bg1"/>
                    </a:solidFill>
                  </a:tcPr>
                </a:tc>
                <a:extLst>
                  <a:ext uri="{0D108BD9-81ED-4DB2-BD59-A6C34878D82A}">
                    <a16:rowId xmlns:a16="http://schemas.microsoft.com/office/drawing/2014/main" val="1516300041"/>
                  </a:ext>
                </a:extLst>
              </a:tr>
              <a:tr h="153987">
                <a:tc>
                  <a:txBody>
                    <a:bodyPr/>
                    <a:lstStyle/>
                    <a:p>
                      <a:r>
                        <a:rPr lang="en-US" sz="1200" b="1" dirty="0"/>
                        <a:t>Study Type </a:t>
                      </a:r>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1753285"/>
                  </a:ext>
                </a:extLst>
              </a:tr>
              <a:tr h="184467">
                <a:tc>
                  <a:txBody>
                    <a:bodyPr/>
                    <a:lstStyle/>
                    <a:p>
                      <a:r>
                        <a:rPr lang="en-US" sz="1200" dirty="0"/>
                        <a:t>Twin</a:t>
                      </a:r>
                    </a:p>
                  </a:txBody>
                  <a:tcPr>
                    <a:solidFill>
                      <a:schemeClr val="bg1"/>
                    </a:solidFill>
                  </a:tcPr>
                </a:tc>
                <a:tc>
                  <a:txBody>
                    <a:bodyPr/>
                    <a:lstStyle/>
                    <a:p>
                      <a:pPr algn="ctr"/>
                      <a:r>
                        <a:rPr lang="en-US" sz="1200" dirty="0"/>
                        <a:t>272</a:t>
                      </a:r>
                    </a:p>
                  </a:txBody>
                  <a:tcPr anchor="ctr">
                    <a:solidFill>
                      <a:schemeClr val="bg1"/>
                    </a:solidFill>
                  </a:tcPr>
                </a:tc>
                <a:tc>
                  <a:txBody>
                    <a:bodyPr/>
                    <a:lstStyle/>
                    <a:p>
                      <a:pPr algn="ctr"/>
                      <a:r>
                        <a:rPr lang="en-US" sz="1200" dirty="0"/>
                        <a:t>5.5</a:t>
                      </a:r>
                    </a:p>
                  </a:txBody>
                  <a:tcPr anchor="ctr">
                    <a:solidFill>
                      <a:schemeClr val="bg1"/>
                    </a:solidFill>
                  </a:tcPr>
                </a:tc>
                <a:tc>
                  <a:txBody>
                    <a:bodyPr/>
                    <a:lstStyle/>
                    <a:p>
                      <a:pPr algn="ctr"/>
                      <a:r>
                        <a:rPr lang="en-US" sz="1200" dirty="0"/>
                        <a:t>3.7</a:t>
                      </a:r>
                    </a:p>
                  </a:txBody>
                  <a:tcPr anchor="ctr">
                    <a:solidFill>
                      <a:schemeClr val="bg1"/>
                    </a:solidFill>
                  </a:tcPr>
                </a:tc>
                <a:extLst>
                  <a:ext uri="{0D108BD9-81ED-4DB2-BD59-A6C34878D82A}">
                    <a16:rowId xmlns:a16="http://schemas.microsoft.com/office/drawing/2014/main" val="2831222774"/>
                  </a:ext>
                </a:extLst>
              </a:tr>
              <a:tr h="228600">
                <a:tc>
                  <a:txBody>
                    <a:bodyPr/>
                    <a:lstStyle/>
                    <a:p>
                      <a:r>
                        <a:rPr lang="en-US" sz="1200" dirty="0"/>
                        <a:t>Mother/Offspring</a:t>
                      </a:r>
                    </a:p>
                  </a:txBody>
                  <a:tcPr>
                    <a:solidFill>
                      <a:schemeClr val="bg1"/>
                    </a:solidFill>
                  </a:tcPr>
                </a:tc>
                <a:tc>
                  <a:txBody>
                    <a:bodyPr/>
                    <a:lstStyle/>
                    <a:p>
                      <a:pPr algn="ctr"/>
                      <a:r>
                        <a:rPr lang="en-US" sz="1200" dirty="0"/>
                        <a:t>24</a:t>
                      </a:r>
                    </a:p>
                  </a:txBody>
                  <a:tcPr anchor="ctr">
                    <a:solidFill>
                      <a:schemeClr val="bg1"/>
                    </a:solidFill>
                  </a:tcPr>
                </a:tc>
                <a:tc>
                  <a:txBody>
                    <a:bodyPr/>
                    <a:lstStyle/>
                    <a:p>
                      <a:pPr algn="ctr"/>
                      <a:r>
                        <a:rPr lang="en-US" sz="1200" dirty="0"/>
                        <a:t>3.6</a:t>
                      </a:r>
                    </a:p>
                  </a:txBody>
                  <a:tcPr anchor="ctr">
                    <a:solidFill>
                      <a:schemeClr val="bg1"/>
                    </a:solidFill>
                  </a:tcPr>
                </a:tc>
                <a:tc>
                  <a:txBody>
                    <a:bodyPr/>
                    <a:lstStyle/>
                    <a:p>
                      <a:pPr algn="ctr"/>
                      <a:r>
                        <a:rPr lang="en-US" sz="1200" dirty="0"/>
                        <a:t>2.9</a:t>
                      </a:r>
                    </a:p>
                  </a:txBody>
                  <a:tcPr anchor="ctr">
                    <a:solidFill>
                      <a:schemeClr val="bg1"/>
                    </a:solidFill>
                  </a:tcPr>
                </a:tc>
                <a:extLst>
                  <a:ext uri="{0D108BD9-81ED-4DB2-BD59-A6C34878D82A}">
                    <a16:rowId xmlns:a16="http://schemas.microsoft.com/office/drawing/2014/main" val="16721704"/>
                  </a:ext>
                </a:extLst>
              </a:tr>
              <a:tr h="259080">
                <a:tc>
                  <a:txBody>
                    <a:bodyPr/>
                    <a:lstStyle/>
                    <a:p>
                      <a:r>
                        <a:rPr lang="en-US" sz="1200" b="1" dirty="0"/>
                        <a:t>Data Type</a:t>
                      </a:r>
                    </a:p>
                  </a:txBody>
                  <a:tcPr>
                    <a:solidFill>
                      <a:schemeClr val="bg1"/>
                    </a:solidFill>
                  </a:tcPr>
                </a:tc>
                <a:tc>
                  <a:txBody>
                    <a:bodyPr/>
                    <a:lstStyle/>
                    <a:p>
                      <a:endParaRPr lang="en-US" sz="1200"/>
                    </a:p>
                  </a:txBody>
                  <a:tcPr>
                    <a:solidFill>
                      <a:schemeClr val="bg1"/>
                    </a:solidFill>
                  </a:tcPr>
                </a:tc>
                <a:tc>
                  <a:txBody>
                    <a:bodyPr/>
                    <a:lstStyle/>
                    <a:p>
                      <a:endParaRPr lang="en-US" sz="120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800345005"/>
                  </a:ext>
                </a:extLst>
              </a:tr>
              <a:tr h="289560">
                <a:tc>
                  <a:txBody>
                    <a:bodyPr/>
                    <a:lstStyle/>
                    <a:p>
                      <a:r>
                        <a:rPr lang="en-US" sz="1200" dirty="0"/>
                        <a:t>Self-reported</a:t>
                      </a:r>
                    </a:p>
                  </a:txBody>
                  <a:tcPr>
                    <a:solidFill>
                      <a:schemeClr val="bg1"/>
                    </a:solidFill>
                  </a:tcPr>
                </a:tc>
                <a:tc>
                  <a:txBody>
                    <a:bodyPr/>
                    <a:lstStyle/>
                    <a:p>
                      <a:pPr algn="ctr"/>
                      <a:r>
                        <a:rPr lang="en-US" sz="1200" dirty="0"/>
                        <a:t>232</a:t>
                      </a:r>
                    </a:p>
                  </a:txBody>
                  <a:tcPr anchor="ctr">
                    <a:solidFill>
                      <a:schemeClr val="bg1"/>
                    </a:solidFill>
                  </a:tcPr>
                </a:tc>
                <a:tc>
                  <a:txBody>
                    <a:bodyPr/>
                    <a:lstStyle/>
                    <a:p>
                      <a:pPr algn="ctr"/>
                      <a:r>
                        <a:rPr lang="en-US" sz="1200" dirty="0"/>
                        <a:t>5.3</a:t>
                      </a:r>
                    </a:p>
                  </a:txBody>
                  <a:tcPr anchor="ctr">
                    <a:solidFill>
                      <a:schemeClr val="bg1"/>
                    </a:solidFill>
                  </a:tcPr>
                </a:tc>
                <a:tc>
                  <a:txBody>
                    <a:bodyPr/>
                    <a:lstStyle/>
                    <a:p>
                      <a:pPr algn="ctr"/>
                      <a:r>
                        <a:rPr lang="en-US" sz="1200" dirty="0"/>
                        <a:t>3.3</a:t>
                      </a:r>
                    </a:p>
                  </a:txBody>
                  <a:tcPr anchor="ctr">
                    <a:solidFill>
                      <a:schemeClr val="bg1"/>
                    </a:solidFill>
                  </a:tcPr>
                </a:tc>
                <a:extLst>
                  <a:ext uri="{0D108BD9-81ED-4DB2-BD59-A6C34878D82A}">
                    <a16:rowId xmlns:a16="http://schemas.microsoft.com/office/drawing/2014/main" val="1333578448"/>
                  </a:ext>
                </a:extLst>
              </a:tr>
              <a:tr h="228600">
                <a:tc>
                  <a:txBody>
                    <a:bodyPr/>
                    <a:lstStyle/>
                    <a:p>
                      <a:r>
                        <a:rPr lang="en-US" sz="1200" dirty="0"/>
                        <a:t>In-person</a:t>
                      </a:r>
                    </a:p>
                  </a:txBody>
                  <a:tcPr>
                    <a:solidFill>
                      <a:schemeClr val="bg1"/>
                    </a:solidFill>
                  </a:tcPr>
                </a:tc>
                <a:tc>
                  <a:txBody>
                    <a:bodyPr/>
                    <a:lstStyle/>
                    <a:p>
                      <a:pPr algn="ctr"/>
                      <a:r>
                        <a:rPr lang="en-US" sz="1200" dirty="0"/>
                        <a:t>142</a:t>
                      </a:r>
                    </a:p>
                  </a:txBody>
                  <a:tcPr anchor="ctr">
                    <a:solidFill>
                      <a:schemeClr val="bg1"/>
                    </a:solidFill>
                  </a:tcPr>
                </a:tc>
                <a:tc>
                  <a:txBody>
                    <a:bodyPr/>
                    <a:lstStyle/>
                    <a:p>
                      <a:pPr algn="ctr"/>
                      <a:r>
                        <a:rPr lang="en-US" sz="1200" dirty="0"/>
                        <a:t>5.8</a:t>
                      </a:r>
                    </a:p>
                  </a:txBody>
                  <a:tcPr anchor="ctr">
                    <a:solidFill>
                      <a:schemeClr val="bg1"/>
                    </a:solidFill>
                  </a:tcPr>
                </a:tc>
                <a:tc>
                  <a:txBody>
                    <a:bodyPr/>
                    <a:lstStyle/>
                    <a:p>
                      <a:pPr algn="ctr"/>
                      <a:r>
                        <a:rPr lang="en-US" sz="1200" dirty="0"/>
                        <a:t>4.2</a:t>
                      </a:r>
                    </a:p>
                  </a:txBody>
                  <a:tcPr anchor="ctr">
                    <a:solidFill>
                      <a:schemeClr val="bg1"/>
                    </a:solidFill>
                  </a:tcPr>
                </a:tc>
                <a:extLst>
                  <a:ext uri="{0D108BD9-81ED-4DB2-BD59-A6C34878D82A}">
                    <a16:rowId xmlns:a16="http://schemas.microsoft.com/office/drawing/2014/main" val="3003553763"/>
                  </a:ext>
                </a:extLst>
              </a:tr>
              <a:tr h="259080">
                <a:tc>
                  <a:txBody>
                    <a:bodyPr/>
                    <a:lstStyle/>
                    <a:p>
                      <a:r>
                        <a:rPr lang="en-US" sz="1200" dirty="0"/>
                        <a:t>Biological</a:t>
                      </a:r>
                    </a:p>
                  </a:txBody>
                  <a:tcPr>
                    <a:solidFill>
                      <a:schemeClr val="bg1"/>
                    </a:solidFill>
                  </a:tcPr>
                </a:tc>
                <a:tc>
                  <a:txBody>
                    <a:bodyPr/>
                    <a:lstStyle/>
                    <a:p>
                      <a:pPr algn="ctr"/>
                      <a:r>
                        <a:rPr lang="en-US" sz="1200" dirty="0"/>
                        <a:t>107</a:t>
                      </a:r>
                    </a:p>
                  </a:txBody>
                  <a:tcPr anchor="ctr">
                    <a:solidFill>
                      <a:schemeClr val="bg1"/>
                    </a:solidFill>
                  </a:tcPr>
                </a:tc>
                <a:tc>
                  <a:txBody>
                    <a:bodyPr/>
                    <a:lstStyle/>
                    <a:p>
                      <a:pPr algn="ctr"/>
                      <a:r>
                        <a:rPr lang="en-US" sz="1200" dirty="0"/>
                        <a:t>6.3</a:t>
                      </a:r>
                    </a:p>
                  </a:txBody>
                  <a:tcPr anchor="ctr">
                    <a:solidFill>
                      <a:schemeClr val="bg1"/>
                    </a:solidFill>
                  </a:tcPr>
                </a:tc>
                <a:tc>
                  <a:txBody>
                    <a:bodyPr/>
                    <a:lstStyle/>
                    <a:p>
                      <a:pPr algn="ctr"/>
                      <a:r>
                        <a:rPr lang="en-US" sz="1200" dirty="0"/>
                        <a:t>4.5</a:t>
                      </a:r>
                    </a:p>
                  </a:txBody>
                  <a:tcPr anchor="ctr">
                    <a:solidFill>
                      <a:schemeClr val="bg1"/>
                    </a:solidFill>
                  </a:tcPr>
                </a:tc>
                <a:extLst>
                  <a:ext uri="{0D108BD9-81ED-4DB2-BD59-A6C34878D82A}">
                    <a16:rowId xmlns:a16="http://schemas.microsoft.com/office/drawing/2014/main" val="1039270064"/>
                  </a:ext>
                </a:extLst>
              </a:tr>
              <a:tr h="213360">
                <a:tc>
                  <a:txBody>
                    <a:bodyPr/>
                    <a:lstStyle/>
                    <a:p>
                      <a:r>
                        <a:rPr lang="en-US" sz="1200" dirty="0"/>
                        <a:t>Imaging</a:t>
                      </a:r>
                    </a:p>
                  </a:txBody>
                  <a:tcPr>
                    <a:solidFill>
                      <a:schemeClr val="bg1"/>
                    </a:solidFill>
                  </a:tcPr>
                </a:tc>
                <a:tc>
                  <a:txBody>
                    <a:bodyPr/>
                    <a:lstStyle/>
                    <a:p>
                      <a:pPr algn="ctr"/>
                      <a:r>
                        <a:rPr lang="en-US" sz="1200" dirty="0"/>
                        <a:t>57</a:t>
                      </a:r>
                    </a:p>
                  </a:txBody>
                  <a:tcPr anchor="ctr">
                    <a:solidFill>
                      <a:schemeClr val="bg1"/>
                    </a:solidFill>
                  </a:tcPr>
                </a:tc>
                <a:tc>
                  <a:txBody>
                    <a:bodyPr/>
                    <a:lstStyle/>
                    <a:p>
                      <a:pPr algn="ctr"/>
                      <a:r>
                        <a:rPr lang="en-US" sz="1200" dirty="0"/>
                        <a:t>7.3</a:t>
                      </a:r>
                    </a:p>
                  </a:txBody>
                  <a:tcPr anchor="ctr">
                    <a:solidFill>
                      <a:schemeClr val="bg1"/>
                    </a:solidFill>
                  </a:tcPr>
                </a:tc>
                <a:tc>
                  <a:txBody>
                    <a:bodyPr/>
                    <a:lstStyle/>
                    <a:p>
                      <a:pPr algn="ctr"/>
                      <a:r>
                        <a:rPr lang="en-US" sz="1200" dirty="0"/>
                        <a:t>5.5</a:t>
                      </a:r>
                    </a:p>
                  </a:txBody>
                  <a:tcPr anchor="ctr">
                    <a:solidFill>
                      <a:schemeClr val="bg1"/>
                    </a:solidFill>
                  </a:tcPr>
                </a:tc>
                <a:extLst>
                  <a:ext uri="{0D108BD9-81ED-4DB2-BD59-A6C34878D82A}">
                    <a16:rowId xmlns:a16="http://schemas.microsoft.com/office/drawing/2014/main" val="1343316990"/>
                  </a:ext>
                </a:extLst>
              </a:tr>
              <a:tr h="243840">
                <a:tc>
                  <a:txBody>
                    <a:bodyPr/>
                    <a:lstStyle/>
                    <a:p>
                      <a:r>
                        <a:rPr lang="en-US" sz="1200" b="1" dirty="0"/>
                        <a:t>Outcomes</a:t>
                      </a:r>
                    </a:p>
                  </a:txBody>
                  <a:tcP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extLst>
                  <a:ext uri="{0D108BD9-81ED-4DB2-BD59-A6C34878D82A}">
                    <a16:rowId xmlns:a16="http://schemas.microsoft.com/office/drawing/2014/main" val="2946055638"/>
                  </a:ext>
                </a:extLst>
              </a:tr>
              <a:tr h="198120">
                <a:tc>
                  <a:txBody>
                    <a:bodyPr/>
                    <a:lstStyle/>
                    <a:p>
                      <a:r>
                        <a:rPr lang="en-US" sz="1200" dirty="0"/>
                        <a:t>Mental health</a:t>
                      </a:r>
                    </a:p>
                  </a:txBody>
                  <a:tcPr>
                    <a:solidFill>
                      <a:schemeClr val="bg1"/>
                    </a:solidFill>
                  </a:tcPr>
                </a:tc>
                <a:tc>
                  <a:txBody>
                    <a:bodyPr/>
                    <a:lstStyle/>
                    <a:p>
                      <a:pPr algn="ctr"/>
                      <a:r>
                        <a:rPr lang="en-US" sz="1200" dirty="0"/>
                        <a:t>183</a:t>
                      </a:r>
                    </a:p>
                  </a:txBody>
                  <a:tcPr anchor="ctr">
                    <a:solidFill>
                      <a:schemeClr val="bg1"/>
                    </a:solidFill>
                  </a:tcPr>
                </a:tc>
                <a:tc>
                  <a:txBody>
                    <a:bodyPr/>
                    <a:lstStyle/>
                    <a:p>
                      <a:pPr algn="ctr"/>
                      <a:r>
                        <a:rPr lang="en-US" sz="1200" dirty="0"/>
                        <a:t>5.6</a:t>
                      </a:r>
                    </a:p>
                  </a:txBody>
                  <a:tcPr anchor="ctr">
                    <a:solidFill>
                      <a:schemeClr val="bg1"/>
                    </a:solidFill>
                  </a:tcPr>
                </a:tc>
                <a:tc>
                  <a:txBody>
                    <a:bodyPr/>
                    <a:lstStyle/>
                    <a:p>
                      <a:pPr algn="ctr"/>
                      <a:r>
                        <a:rPr lang="en-US" sz="1200" dirty="0"/>
                        <a:t>3.4</a:t>
                      </a:r>
                    </a:p>
                  </a:txBody>
                  <a:tcPr anchor="ctr">
                    <a:solidFill>
                      <a:schemeClr val="bg1"/>
                    </a:solidFill>
                  </a:tcPr>
                </a:tc>
                <a:extLst>
                  <a:ext uri="{0D108BD9-81ED-4DB2-BD59-A6C34878D82A}">
                    <a16:rowId xmlns:a16="http://schemas.microsoft.com/office/drawing/2014/main" val="737344569"/>
                  </a:ext>
                </a:extLst>
              </a:tr>
              <a:tr h="198120">
                <a:tc>
                  <a:txBody>
                    <a:bodyPr/>
                    <a:lstStyle/>
                    <a:p>
                      <a:r>
                        <a:rPr lang="en-US" sz="1200" dirty="0"/>
                        <a:t>PTSD</a:t>
                      </a:r>
                    </a:p>
                  </a:txBody>
                  <a:tcPr>
                    <a:solidFill>
                      <a:schemeClr val="bg1"/>
                    </a:solidFill>
                  </a:tcPr>
                </a:tc>
                <a:tc>
                  <a:txBody>
                    <a:bodyPr/>
                    <a:lstStyle/>
                    <a:p>
                      <a:pPr algn="ctr"/>
                      <a:r>
                        <a:rPr lang="en-US" sz="1200" dirty="0"/>
                        <a:t>62</a:t>
                      </a:r>
                    </a:p>
                  </a:txBody>
                  <a:tcPr anchor="ctr">
                    <a:solidFill>
                      <a:schemeClr val="bg1"/>
                    </a:solidFill>
                  </a:tcPr>
                </a:tc>
                <a:tc>
                  <a:txBody>
                    <a:bodyPr/>
                    <a:lstStyle/>
                    <a:p>
                      <a:pPr algn="ctr"/>
                      <a:r>
                        <a:rPr lang="en-US" sz="1200" dirty="0"/>
                        <a:t>6.3</a:t>
                      </a:r>
                    </a:p>
                  </a:txBody>
                  <a:tcPr anchor="ctr">
                    <a:solidFill>
                      <a:schemeClr val="bg1"/>
                    </a:solidFill>
                  </a:tcPr>
                </a:tc>
                <a:tc>
                  <a:txBody>
                    <a:bodyPr/>
                    <a:lstStyle/>
                    <a:p>
                      <a:pPr algn="ctr"/>
                      <a:r>
                        <a:rPr lang="en-US" sz="1200" dirty="0"/>
                        <a:t>3.3</a:t>
                      </a:r>
                    </a:p>
                  </a:txBody>
                  <a:tcPr anchor="ctr">
                    <a:solidFill>
                      <a:schemeClr val="bg1"/>
                    </a:solidFill>
                  </a:tcPr>
                </a:tc>
                <a:extLst>
                  <a:ext uri="{0D108BD9-81ED-4DB2-BD59-A6C34878D82A}">
                    <a16:rowId xmlns:a16="http://schemas.microsoft.com/office/drawing/2014/main" val="188490168"/>
                  </a:ext>
                </a:extLst>
              </a:tr>
              <a:tr h="198120">
                <a:tc>
                  <a:txBody>
                    <a:bodyPr/>
                    <a:lstStyle/>
                    <a:p>
                      <a:r>
                        <a:rPr lang="en-US" sz="1200" dirty="0"/>
                        <a:t>Physical health</a:t>
                      </a:r>
                    </a:p>
                  </a:txBody>
                  <a:tcPr>
                    <a:solidFill>
                      <a:schemeClr val="bg1"/>
                    </a:solidFill>
                  </a:tcPr>
                </a:tc>
                <a:tc>
                  <a:txBody>
                    <a:bodyPr/>
                    <a:lstStyle/>
                    <a:p>
                      <a:pPr algn="ctr"/>
                      <a:r>
                        <a:rPr lang="en-US" sz="1200" dirty="0"/>
                        <a:t>103</a:t>
                      </a:r>
                    </a:p>
                  </a:txBody>
                  <a:tcPr anchor="ctr">
                    <a:solidFill>
                      <a:schemeClr val="bg1"/>
                    </a:solidFill>
                  </a:tcPr>
                </a:tc>
                <a:tc>
                  <a:txBody>
                    <a:bodyPr/>
                    <a:lstStyle/>
                    <a:p>
                      <a:pPr algn="ctr"/>
                      <a:r>
                        <a:rPr lang="en-US" sz="1200" dirty="0"/>
                        <a:t>5.9</a:t>
                      </a:r>
                    </a:p>
                  </a:txBody>
                  <a:tcPr anchor="ctr">
                    <a:solidFill>
                      <a:schemeClr val="bg1"/>
                    </a:solidFill>
                  </a:tcPr>
                </a:tc>
                <a:tc>
                  <a:txBody>
                    <a:bodyPr/>
                    <a:lstStyle/>
                    <a:p>
                      <a:pPr algn="ctr"/>
                      <a:r>
                        <a:rPr lang="en-US" sz="1200" dirty="0"/>
                        <a:t>4.2</a:t>
                      </a:r>
                    </a:p>
                  </a:txBody>
                  <a:tcPr anchor="ctr">
                    <a:solidFill>
                      <a:schemeClr val="bg1"/>
                    </a:solidFill>
                  </a:tcPr>
                </a:tc>
                <a:extLst>
                  <a:ext uri="{0D108BD9-81ED-4DB2-BD59-A6C34878D82A}">
                    <a16:rowId xmlns:a16="http://schemas.microsoft.com/office/drawing/2014/main" val="3552451959"/>
                  </a:ext>
                </a:extLst>
              </a:tr>
              <a:tr h="198120">
                <a:tc>
                  <a:txBody>
                    <a:bodyPr/>
                    <a:lstStyle/>
                    <a:p>
                      <a:r>
                        <a:rPr lang="en-US" sz="1200" dirty="0"/>
                        <a:t>Substance use</a:t>
                      </a:r>
                    </a:p>
                  </a:txBody>
                  <a:tcPr>
                    <a:solidFill>
                      <a:schemeClr val="bg1"/>
                    </a:solidFill>
                  </a:tcPr>
                </a:tc>
                <a:tc>
                  <a:txBody>
                    <a:bodyPr/>
                    <a:lstStyle/>
                    <a:p>
                      <a:pPr algn="ctr"/>
                      <a:r>
                        <a:rPr lang="en-US" sz="1200" dirty="0"/>
                        <a:t>90</a:t>
                      </a:r>
                    </a:p>
                  </a:txBody>
                  <a:tcPr anchor="ctr">
                    <a:solidFill>
                      <a:schemeClr val="bg1"/>
                    </a:solidFill>
                  </a:tcPr>
                </a:tc>
                <a:tc>
                  <a:txBody>
                    <a:bodyPr/>
                    <a:lstStyle/>
                    <a:p>
                      <a:pPr algn="ctr"/>
                      <a:r>
                        <a:rPr lang="en-US" sz="1200" dirty="0"/>
                        <a:t>4.3</a:t>
                      </a:r>
                    </a:p>
                  </a:txBody>
                  <a:tcPr anchor="ctr">
                    <a:solidFill>
                      <a:schemeClr val="bg1"/>
                    </a:solidFill>
                  </a:tcPr>
                </a:tc>
                <a:tc>
                  <a:txBody>
                    <a:bodyPr/>
                    <a:lstStyle/>
                    <a:p>
                      <a:pPr algn="ctr"/>
                      <a:r>
                        <a:rPr lang="en-US" sz="1200" dirty="0"/>
                        <a:t>2.9</a:t>
                      </a:r>
                    </a:p>
                  </a:txBody>
                  <a:tcPr anchor="ctr">
                    <a:solidFill>
                      <a:schemeClr val="bg1"/>
                    </a:solidFill>
                  </a:tcPr>
                </a:tc>
                <a:extLst>
                  <a:ext uri="{0D108BD9-81ED-4DB2-BD59-A6C34878D82A}">
                    <a16:rowId xmlns:a16="http://schemas.microsoft.com/office/drawing/2014/main" val="3469914212"/>
                  </a:ext>
                </a:extLst>
              </a:tr>
              <a:tr h="198120">
                <a:tc>
                  <a:txBody>
                    <a:bodyPr/>
                    <a:lstStyle/>
                    <a:p>
                      <a:r>
                        <a:rPr lang="en-US" sz="1200" b="1" dirty="0"/>
                        <a:t>Study Group</a:t>
                      </a:r>
                    </a:p>
                  </a:txBody>
                  <a:tcP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tc>
                  <a:txBody>
                    <a:bodyPr/>
                    <a:lstStyle/>
                    <a:p>
                      <a:pPr algn="ctr"/>
                      <a:endParaRPr lang="en-US" sz="1200" dirty="0"/>
                    </a:p>
                  </a:txBody>
                  <a:tcPr anchor="ctr">
                    <a:solidFill>
                      <a:schemeClr val="bg1"/>
                    </a:solidFill>
                  </a:tcPr>
                </a:tc>
                <a:extLst>
                  <a:ext uri="{0D108BD9-81ED-4DB2-BD59-A6C34878D82A}">
                    <a16:rowId xmlns:a16="http://schemas.microsoft.com/office/drawing/2014/main" val="1928332553"/>
                  </a:ext>
                </a:extLst>
              </a:tr>
              <a:tr h="198120">
                <a:tc>
                  <a:txBody>
                    <a:bodyPr/>
                    <a:lstStyle/>
                    <a:p>
                      <a:r>
                        <a:rPr lang="en-US" sz="1200" dirty="0"/>
                        <a:t>Harvard Drug</a:t>
                      </a:r>
                    </a:p>
                  </a:txBody>
                  <a:tcPr>
                    <a:solidFill>
                      <a:schemeClr val="bg1"/>
                    </a:solidFill>
                  </a:tcPr>
                </a:tc>
                <a:tc>
                  <a:txBody>
                    <a:bodyPr/>
                    <a:lstStyle/>
                    <a:p>
                      <a:pPr algn="ctr"/>
                      <a:r>
                        <a:rPr lang="en-US" sz="1200" dirty="0"/>
                        <a:t>74</a:t>
                      </a:r>
                    </a:p>
                  </a:txBody>
                  <a:tcPr anchor="ctr">
                    <a:solidFill>
                      <a:schemeClr val="bg1"/>
                    </a:solidFill>
                  </a:tcPr>
                </a:tc>
                <a:tc>
                  <a:txBody>
                    <a:bodyPr/>
                    <a:lstStyle/>
                    <a:p>
                      <a:pPr algn="ctr"/>
                      <a:r>
                        <a:rPr lang="en-US" sz="1200" dirty="0"/>
                        <a:t>5.4</a:t>
                      </a:r>
                    </a:p>
                  </a:txBody>
                  <a:tcPr anchor="ctr">
                    <a:solidFill>
                      <a:schemeClr val="bg1"/>
                    </a:solidFill>
                  </a:tcPr>
                </a:tc>
                <a:tc>
                  <a:txBody>
                    <a:bodyPr/>
                    <a:lstStyle/>
                    <a:p>
                      <a:pPr algn="ctr"/>
                      <a:r>
                        <a:rPr lang="en-US" sz="1200" dirty="0"/>
                        <a:t>3.2</a:t>
                      </a:r>
                    </a:p>
                  </a:txBody>
                  <a:tcPr anchor="ctr">
                    <a:solidFill>
                      <a:schemeClr val="bg1"/>
                    </a:solidFill>
                  </a:tcPr>
                </a:tc>
                <a:extLst>
                  <a:ext uri="{0D108BD9-81ED-4DB2-BD59-A6C34878D82A}">
                    <a16:rowId xmlns:a16="http://schemas.microsoft.com/office/drawing/2014/main" val="691228229"/>
                  </a:ext>
                </a:extLst>
              </a:tr>
              <a:tr h="198120">
                <a:tc>
                  <a:txBody>
                    <a:bodyPr/>
                    <a:lstStyle/>
                    <a:p>
                      <a:r>
                        <a:rPr lang="en-US" sz="1200" dirty="0"/>
                        <a:t>VETSA</a:t>
                      </a:r>
                    </a:p>
                  </a:txBody>
                  <a:tcPr>
                    <a:solidFill>
                      <a:schemeClr val="bg1"/>
                    </a:solidFill>
                  </a:tcPr>
                </a:tc>
                <a:tc>
                  <a:txBody>
                    <a:bodyPr/>
                    <a:lstStyle/>
                    <a:p>
                      <a:pPr algn="ctr"/>
                      <a:r>
                        <a:rPr lang="en-US" sz="1200" dirty="0"/>
                        <a:t>84</a:t>
                      </a:r>
                    </a:p>
                  </a:txBody>
                  <a:tcPr anchor="ctr">
                    <a:solidFill>
                      <a:schemeClr val="bg1"/>
                    </a:solidFill>
                  </a:tcPr>
                </a:tc>
                <a:tc>
                  <a:txBody>
                    <a:bodyPr/>
                    <a:lstStyle/>
                    <a:p>
                      <a:pPr algn="ctr"/>
                      <a:r>
                        <a:rPr lang="en-US" sz="1200" dirty="0"/>
                        <a:t>4.8</a:t>
                      </a:r>
                    </a:p>
                  </a:txBody>
                  <a:tcPr anchor="ctr">
                    <a:solidFill>
                      <a:schemeClr val="bg1"/>
                    </a:solidFill>
                  </a:tcPr>
                </a:tc>
                <a:tc>
                  <a:txBody>
                    <a:bodyPr/>
                    <a:lstStyle/>
                    <a:p>
                      <a:pPr algn="ctr"/>
                      <a:r>
                        <a:rPr lang="en-US" sz="1200" dirty="0"/>
                        <a:t>3.4</a:t>
                      </a:r>
                    </a:p>
                  </a:txBody>
                  <a:tcPr anchor="ctr">
                    <a:solidFill>
                      <a:schemeClr val="bg1"/>
                    </a:solidFill>
                  </a:tcPr>
                </a:tc>
                <a:extLst>
                  <a:ext uri="{0D108BD9-81ED-4DB2-BD59-A6C34878D82A}">
                    <a16:rowId xmlns:a16="http://schemas.microsoft.com/office/drawing/2014/main" val="4210497435"/>
                  </a:ext>
                </a:extLst>
              </a:tr>
              <a:tr h="198120">
                <a:tc>
                  <a:txBody>
                    <a:bodyPr/>
                    <a:lstStyle/>
                    <a:p>
                      <a:r>
                        <a:rPr lang="en-US" sz="1200" dirty="0"/>
                        <a:t>Twin Heart Study</a:t>
                      </a:r>
                    </a:p>
                  </a:txBody>
                  <a:tcPr>
                    <a:solidFill>
                      <a:schemeClr val="bg1"/>
                    </a:solidFill>
                  </a:tcPr>
                </a:tc>
                <a:tc>
                  <a:txBody>
                    <a:bodyPr/>
                    <a:lstStyle/>
                    <a:p>
                      <a:pPr algn="ctr"/>
                      <a:r>
                        <a:rPr lang="en-US" sz="1200" dirty="0"/>
                        <a:t>40</a:t>
                      </a:r>
                    </a:p>
                  </a:txBody>
                  <a:tcPr anchor="ctr">
                    <a:solidFill>
                      <a:schemeClr val="bg1"/>
                    </a:solidFill>
                  </a:tcPr>
                </a:tc>
                <a:tc>
                  <a:txBody>
                    <a:bodyPr/>
                    <a:lstStyle/>
                    <a:p>
                      <a:pPr algn="ctr"/>
                      <a:r>
                        <a:rPr lang="en-US" sz="1200" dirty="0"/>
                        <a:t>6.4</a:t>
                      </a:r>
                    </a:p>
                  </a:txBody>
                  <a:tcPr anchor="ctr">
                    <a:solidFill>
                      <a:schemeClr val="bg1"/>
                    </a:solidFill>
                  </a:tcPr>
                </a:tc>
                <a:tc>
                  <a:txBody>
                    <a:bodyPr/>
                    <a:lstStyle/>
                    <a:p>
                      <a:pPr algn="ctr"/>
                      <a:r>
                        <a:rPr lang="en-US" sz="1200" dirty="0"/>
                        <a:t>4.5</a:t>
                      </a:r>
                    </a:p>
                  </a:txBody>
                  <a:tcPr anchor="ctr">
                    <a:solidFill>
                      <a:schemeClr val="bg1"/>
                    </a:solidFill>
                  </a:tcPr>
                </a:tc>
                <a:extLst>
                  <a:ext uri="{0D108BD9-81ED-4DB2-BD59-A6C34878D82A}">
                    <a16:rowId xmlns:a16="http://schemas.microsoft.com/office/drawing/2014/main" val="1526945380"/>
                  </a:ext>
                </a:extLst>
              </a:tr>
              <a:tr h="198120">
                <a:tc>
                  <a:txBody>
                    <a:bodyPr/>
                    <a:lstStyle/>
                    <a:p>
                      <a:r>
                        <a:rPr lang="en-US" sz="1200" dirty="0"/>
                        <a:t>Pitman/Gilbertson/Shin</a:t>
                      </a:r>
                    </a:p>
                  </a:txBody>
                  <a:tcPr>
                    <a:solidFill>
                      <a:schemeClr val="bg1"/>
                    </a:solidFill>
                  </a:tcPr>
                </a:tc>
                <a:tc>
                  <a:txBody>
                    <a:bodyPr/>
                    <a:lstStyle/>
                    <a:p>
                      <a:pPr algn="ctr"/>
                      <a:r>
                        <a:rPr lang="en-US" sz="1200" dirty="0"/>
                        <a:t>15</a:t>
                      </a:r>
                    </a:p>
                  </a:txBody>
                  <a:tcPr anchor="ctr">
                    <a:solidFill>
                      <a:schemeClr val="bg1"/>
                    </a:solidFill>
                  </a:tcPr>
                </a:tc>
                <a:tc>
                  <a:txBody>
                    <a:bodyPr/>
                    <a:lstStyle/>
                    <a:p>
                      <a:pPr algn="ctr"/>
                      <a:r>
                        <a:rPr lang="en-US" sz="1200" dirty="0"/>
                        <a:t>8.0</a:t>
                      </a:r>
                    </a:p>
                  </a:txBody>
                  <a:tcPr anchor="ctr">
                    <a:solidFill>
                      <a:schemeClr val="bg1"/>
                    </a:solidFill>
                  </a:tcPr>
                </a:tc>
                <a:tc>
                  <a:txBody>
                    <a:bodyPr/>
                    <a:lstStyle/>
                    <a:p>
                      <a:pPr algn="ctr"/>
                      <a:r>
                        <a:rPr lang="en-US" sz="1200" dirty="0"/>
                        <a:t>5.4</a:t>
                      </a:r>
                    </a:p>
                  </a:txBody>
                  <a:tcPr anchor="ctr">
                    <a:solidFill>
                      <a:schemeClr val="bg1"/>
                    </a:solidFill>
                  </a:tcPr>
                </a:tc>
                <a:extLst>
                  <a:ext uri="{0D108BD9-81ED-4DB2-BD59-A6C34878D82A}">
                    <a16:rowId xmlns:a16="http://schemas.microsoft.com/office/drawing/2014/main" val="2823538883"/>
                  </a:ext>
                </a:extLst>
              </a:tr>
              <a:tr h="198120">
                <a:tc>
                  <a:txBody>
                    <a:bodyPr/>
                    <a:lstStyle/>
                    <a:p>
                      <a:r>
                        <a:rPr lang="en-US" sz="1200" dirty="0"/>
                        <a:t>Jacob/</a:t>
                      </a:r>
                      <a:r>
                        <a:rPr lang="en-US" sz="1200" dirty="0" err="1"/>
                        <a:t>Buchloz</a:t>
                      </a:r>
                      <a:endParaRPr lang="en-US" sz="1200" dirty="0"/>
                    </a:p>
                  </a:txBody>
                  <a:tcPr>
                    <a:solidFill>
                      <a:schemeClr val="bg1"/>
                    </a:solidFill>
                  </a:tcPr>
                </a:tc>
                <a:tc>
                  <a:txBody>
                    <a:bodyPr/>
                    <a:lstStyle/>
                    <a:p>
                      <a:pPr algn="ctr"/>
                      <a:r>
                        <a:rPr lang="en-US" sz="1200" dirty="0"/>
                        <a:t>32</a:t>
                      </a:r>
                    </a:p>
                  </a:txBody>
                  <a:tcPr anchor="ctr">
                    <a:solidFill>
                      <a:schemeClr val="bg1"/>
                    </a:solidFill>
                  </a:tcPr>
                </a:tc>
                <a:tc>
                  <a:txBody>
                    <a:bodyPr/>
                    <a:lstStyle/>
                    <a:p>
                      <a:pPr algn="ctr"/>
                      <a:r>
                        <a:rPr lang="en-US" sz="1200" dirty="0"/>
                        <a:t>3.3</a:t>
                      </a:r>
                    </a:p>
                  </a:txBody>
                  <a:tcPr anchor="ctr">
                    <a:solidFill>
                      <a:schemeClr val="bg1"/>
                    </a:solidFill>
                  </a:tcPr>
                </a:tc>
                <a:tc>
                  <a:txBody>
                    <a:bodyPr/>
                    <a:lstStyle/>
                    <a:p>
                      <a:pPr algn="ctr"/>
                      <a:r>
                        <a:rPr lang="en-US" sz="1200" dirty="0"/>
                        <a:t>2.6</a:t>
                      </a:r>
                    </a:p>
                  </a:txBody>
                  <a:tcPr anchor="ctr">
                    <a:solidFill>
                      <a:schemeClr val="bg1"/>
                    </a:solidFill>
                  </a:tcPr>
                </a:tc>
                <a:extLst>
                  <a:ext uri="{0D108BD9-81ED-4DB2-BD59-A6C34878D82A}">
                    <a16:rowId xmlns:a16="http://schemas.microsoft.com/office/drawing/2014/main" val="309072486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Slide Number Placeholder 4">
            <a:extLst>
              <a:ext uri="{FF2B5EF4-FFF2-40B4-BE49-F238E27FC236}">
                <a16:creationId xmlns:a16="http://schemas.microsoft.com/office/drawing/2014/main" id="{6913F535-061D-47AF-8517-43CB281DC8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9E23A712-66E9-4201-8AE4-FEF7D338172D}" type="slidenum">
              <a:rPr lang="en-US" altLang="en-US" sz="1000" smtClean="0"/>
              <a:pPr>
                <a:spcBef>
                  <a:spcPct val="0"/>
                </a:spcBef>
                <a:buClrTx/>
                <a:buSzTx/>
                <a:buFontTx/>
                <a:buNone/>
              </a:pPr>
              <a:t>44</a:t>
            </a:fld>
            <a:endParaRPr lang="en-US" altLang="en-US" sz="1000"/>
          </a:p>
        </p:txBody>
      </p:sp>
      <p:sp>
        <p:nvSpPr>
          <p:cNvPr id="48130" name="Title 1">
            <a:extLst>
              <a:ext uri="{FF2B5EF4-FFF2-40B4-BE49-F238E27FC236}">
                <a16:creationId xmlns:a16="http://schemas.microsoft.com/office/drawing/2014/main" id="{B845B294-E4D4-432C-8AD1-7B52C6B5E048}"/>
              </a:ext>
            </a:extLst>
          </p:cNvPr>
          <p:cNvSpPr>
            <a:spLocks noGrp="1" noChangeArrowheads="1"/>
          </p:cNvSpPr>
          <p:nvPr>
            <p:ph type="title"/>
          </p:nvPr>
        </p:nvSpPr>
        <p:spPr>
          <a:xfrm>
            <a:off x="754063" y="131763"/>
            <a:ext cx="8550275" cy="647700"/>
          </a:xfrm>
        </p:spPr>
        <p:txBody>
          <a:bodyPr/>
          <a:lstStyle/>
          <a:p>
            <a:r>
              <a:rPr lang="en-US" altLang="en-US" dirty="0"/>
              <a:t>Productivity Summary</a:t>
            </a:r>
          </a:p>
        </p:txBody>
      </p:sp>
      <p:sp>
        <p:nvSpPr>
          <p:cNvPr id="48131" name="Content Placeholder 2">
            <a:extLst>
              <a:ext uri="{FF2B5EF4-FFF2-40B4-BE49-F238E27FC236}">
                <a16:creationId xmlns:a16="http://schemas.microsoft.com/office/drawing/2014/main" id="{5B8DD8AE-5DD7-4A08-8C53-E1CF09F3939F}"/>
              </a:ext>
            </a:extLst>
          </p:cNvPr>
          <p:cNvSpPr>
            <a:spLocks noGrp="1" noChangeArrowheads="1"/>
          </p:cNvSpPr>
          <p:nvPr>
            <p:ph idx="1"/>
          </p:nvPr>
        </p:nvSpPr>
        <p:spPr>
          <a:xfrm>
            <a:off x="762000" y="1108075"/>
            <a:ext cx="8550275" cy="5062538"/>
          </a:xfrm>
        </p:spPr>
        <p:txBody>
          <a:bodyPr/>
          <a:lstStyle/>
          <a:p>
            <a:r>
              <a:rPr lang="en-US" altLang="en-US" dirty="0"/>
              <a:t>The VET Registry is an amazing scientific resource</a:t>
            </a:r>
          </a:p>
          <a:p>
            <a:pPr lvl="1"/>
            <a:r>
              <a:rPr lang="en-US" altLang="en-US" dirty="0"/>
              <a:t>A large number of papers in high quality scientific journals</a:t>
            </a:r>
          </a:p>
          <a:p>
            <a:pPr lvl="1"/>
            <a:r>
              <a:rPr lang="en-US" altLang="en-US" dirty="0"/>
              <a:t>VET Registry papers are widely cited</a:t>
            </a:r>
          </a:p>
          <a:p>
            <a:pPr lvl="1"/>
            <a:r>
              <a:rPr lang="en-US" altLang="en-US" dirty="0"/>
              <a:t>Fundamental discoveries about PTSD, substance use disorders, aging, cognition and heart disease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Slide Number Placeholder 4">
            <a:extLst>
              <a:ext uri="{FF2B5EF4-FFF2-40B4-BE49-F238E27FC236}">
                <a16:creationId xmlns:a16="http://schemas.microsoft.com/office/drawing/2014/main" id="{6913F535-061D-47AF-8517-43CB281DC8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9E23A712-66E9-4201-8AE4-FEF7D338172D}" type="slidenum">
              <a:rPr lang="en-US" altLang="en-US" sz="1000" smtClean="0"/>
              <a:pPr>
                <a:spcBef>
                  <a:spcPct val="0"/>
                </a:spcBef>
                <a:buClrTx/>
                <a:buSzTx/>
                <a:buFontTx/>
                <a:buNone/>
              </a:pPr>
              <a:t>45</a:t>
            </a:fld>
            <a:endParaRPr lang="en-US" altLang="en-US" sz="1000"/>
          </a:p>
        </p:txBody>
      </p:sp>
      <p:sp>
        <p:nvSpPr>
          <p:cNvPr id="48130" name="Title 1">
            <a:extLst>
              <a:ext uri="{FF2B5EF4-FFF2-40B4-BE49-F238E27FC236}">
                <a16:creationId xmlns:a16="http://schemas.microsoft.com/office/drawing/2014/main" id="{B845B294-E4D4-432C-8AD1-7B52C6B5E048}"/>
              </a:ext>
            </a:extLst>
          </p:cNvPr>
          <p:cNvSpPr>
            <a:spLocks noGrp="1" noChangeArrowheads="1"/>
          </p:cNvSpPr>
          <p:nvPr>
            <p:ph type="title"/>
          </p:nvPr>
        </p:nvSpPr>
        <p:spPr>
          <a:xfrm>
            <a:off x="754063" y="131763"/>
            <a:ext cx="8550275" cy="647700"/>
          </a:xfrm>
        </p:spPr>
        <p:txBody>
          <a:bodyPr/>
          <a:lstStyle/>
          <a:p>
            <a:r>
              <a:rPr lang="en-US" altLang="en-US"/>
              <a:t>The Future</a:t>
            </a:r>
          </a:p>
        </p:txBody>
      </p:sp>
      <p:sp>
        <p:nvSpPr>
          <p:cNvPr id="48131" name="Content Placeholder 2">
            <a:extLst>
              <a:ext uri="{FF2B5EF4-FFF2-40B4-BE49-F238E27FC236}">
                <a16:creationId xmlns:a16="http://schemas.microsoft.com/office/drawing/2014/main" id="{5B8DD8AE-5DD7-4A08-8C53-E1CF09F3939F}"/>
              </a:ext>
            </a:extLst>
          </p:cNvPr>
          <p:cNvSpPr>
            <a:spLocks noGrp="1" noChangeArrowheads="1"/>
          </p:cNvSpPr>
          <p:nvPr>
            <p:ph idx="1"/>
          </p:nvPr>
        </p:nvSpPr>
        <p:spPr>
          <a:xfrm>
            <a:off x="762000" y="1108075"/>
            <a:ext cx="8550275" cy="5062538"/>
          </a:xfrm>
        </p:spPr>
        <p:txBody>
          <a:bodyPr/>
          <a:lstStyle/>
          <a:p>
            <a:r>
              <a:rPr lang="en-US" altLang="en-US" dirty="0"/>
              <a:t>The best is yet to come</a:t>
            </a:r>
          </a:p>
          <a:p>
            <a:pPr lvl="1"/>
            <a:r>
              <a:rPr lang="en-US" altLang="en-US" dirty="0"/>
              <a:t>The Registry is thriving</a:t>
            </a:r>
          </a:p>
          <a:p>
            <a:pPr lvl="1"/>
            <a:r>
              <a:rPr lang="en-US" altLang="en-US" dirty="0"/>
              <a:t>Twins are aging</a:t>
            </a:r>
          </a:p>
          <a:p>
            <a:pPr lvl="1"/>
            <a:r>
              <a:rPr lang="en-US" altLang="en-US" dirty="0"/>
              <a:t>Data repository is superbly curated</a:t>
            </a:r>
          </a:p>
          <a:p>
            <a:pPr lvl="1"/>
            <a:r>
              <a:rPr lang="en-US" altLang="en-US" dirty="0"/>
              <a:t>Biorepository with nearly 2000 samples and growing</a:t>
            </a:r>
          </a:p>
          <a:p>
            <a:pPr lvl="2"/>
            <a:r>
              <a:rPr lang="en-US" altLang="en-US" dirty="0"/>
              <a:t>Whole Genome Sequencing on 1749 individuals</a:t>
            </a:r>
          </a:p>
        </p:txBody>
      </p:sp>
    </p:spTree>
    <p:extLst>
      <p:ext uri="{BB962C8B-B14F-4D97-AF65-F5344CB8AC3E}">
        <p14:creationId xmlns:p14="http://schemas.microsoft.com/office/powerpoint/2010/main" val="3284954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Slide Number Placeholder 4">
            <a:extLst>
              <a:ext uri="{FF2B5EF4-FFF2-40B4-BE49-F238E27FC236}">
                <a16:creationId xmlns:a16="http://schemas.microsoft.com/office/drawing/2014/main" id="{D54A2B0E-0E77-4C31-8425-6B85F15738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BC714F2C-C908-4E29-B552-CFE76EC15D16}" type="slidenum">
              <a:rPr lang="en-US" altLang="en-US" sz="1000" smtClean="0"/>
              <a:pPr>
                <a:spcBef>
                  <a:spcPct val="0"/>
                </a:spcBef>
                <a:buClrTx/>
                <a:buSzTx/>
                <a:buFontTx/>
                <a:buNone/>
              </a:pPr>
              <a:t>46</a:t>
            </a:fld>
            <a:endParaRPr lang="en-US" altLang="en-US" sz="1000"/>
          </a:p>
        </p:txBody>
      </p:sp>
      <p:sp>
        <p:nvSpPr>
          <p:cNvPr id="49154" name="Title 1">
            <a:extLst>
              <a:ext uri="{FF2B5EF4-FFF2-40B4-BE49-F238E27FC236}">
                <a16:creationId xmlns:a16="http://schemas.microsoft.com/office/drawing/2014/main" id="{2C4FBB67-BEEA-4EBC-A5E5-D634EF2650EC}"/>
              </a:ext>
            </a:extLst>
          </p:cNvPr>
          <p:cNvSpPr>
            <a:spLocks noGrp="1" noChangeArrowheads="1"/>
          </p:cNvSpPr>
          <p:nvPr>
            <p:ph type="title"/>
          </p:nvPr>
        </p:nvSpPr>
        <p:spPr>
          <a:xfrm>
            <a:off x="754063" y="227013"/>
            <a:ext cx="8550275" cy="506412"/>
          </a:xfrm>
        </p:spPr>
        <p:txBody>
          <a:bodyPr/>
          <a:lstStyle/>
          <a:p>
            <a:r>
              <a:rPr lang="en-US" altLang="en-US"/>
              <a:t>Specific thanks-today’s talk: </a:t>
            </a:r>
          </a:p>
        </p:txBody>
      </p:sp>
      <p:sp>
        <p:nvSpPr>
          <p:cNvPr id="49155" name="Content Placeholder 2">
            <a:extLst>
              <a:ext uri="{FF2B5EF4-FFF2-40B4-BE49-F238E27FC236}">
                <a16:creationId xmlns:a16="http://schemas.microsoft.com/office/drawing/2014/main" id="{F02CFA99-99D9-4B6F-9697-911F4ED1C8C1}"/>
              </a:ext>
            </a:extLst>
          </p:cNvPr>
          <p:cNvSpPr>
            <a:spLocks noGrp="1" noChangeArrowheads="1"/>
          </p:cNvSpPr>
          <p:nvPr>
            <p:ph idx="1"/>
          </p:nvPr>
        </p:nvSpPr>
        <p:spPr>
          <a:xfrm>
            <a:off x="765175" y="1387475"/>
            <a:ext cx="8550275" cy="4643438"/>
          </a:xfrm>
        </p:spPr>
        <p:txBody>
          <a:bodyPr/>
          <a:lstStyle/>
          <a:p>
            <a:r>
              <a:rPr lang="en-US" altLang="en-US" sz="2800" b="1" dirty="0"/>
              <a:t>Chris Forsberg, MS, </a:t>
            </a:r>
            <a:r>
              <a:rPr lang="en-US" altLang="en-US" sz="2800" b="1" dirty="0" err="1"/>
              <a:t>Biostatistican</a:t>
            </a:r>
            <a:endParaRPr lang="en-US" altLang="en-US" sz="2800" b="1" dirty="0"/>
          </a:p>
          <a:p>
            <a:r>
              <a:rPr lang="en-US" altLang="en-US" sz="2800" b="1" dirty="0"/>
              <a:t>Erin Acosta, MPH, Research Assistant</a:t>
            </a:r>
          </a:p>
          <a:p>
            <a:r>
              <a:rPr lang="en-US" altLang="en-US" sz="2800" b="1" dirty="0"/>
              <a:t>Shauna Biggs, MPH, Research Coordinator</a:t>
            </a: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dirty="0">
                <a:ea typeface="Calibri" panose="020F0502020204030204" pitchFamily="34" charset="0"/>
                <a:cs typeface="Calibri" panose="020F0502020204030204" pitchFamily="34" charset="0"/>
              </a:rPr>
              <a:t>CSP Seattle Epidemiologic Research and Information Center (ERIC)</a:t>
            </a:r>
          </a:p>
          <a:p>
            <a:pPr marL="0" indent="0">
              <a:buNone/>
            </a:pPr>
            <a:r>
              <a:rPr lang="en-US" sz="1600" dirty="0">
                <a:ea typeface="Calibri" panose="020F0502020204030204" pitchFamily="34" charset="0"/>
                <a:cs typeface="Calibri" panose="020F0502020204030204" pitchFamily="34" charset="0"/>
              </a:rPr>
              <a:t>VA Puget Sound Health Care System</a:t>
            </a:r>
            <a:endParaRPr lang="en-US" altLang="en-US" sz="16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Slide Number Placeholder 4">
            <a:extLst>
              <a:ext uri="{FF2B5EF4-FFF2-40B4-BE49-F238E27FC236}">
                <a16:creationId xmlns:a16="http://schemas.microsoft.com/office/drawing/2014/main" id="{BF715424-E1DB-41AC-A1DD-7557621EE12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CB82B929-A077-4A7B-912A-6DB816D575E5}" type="slidenum">
              <a:rPr lang="en-US" altLang="en-US" sz="1000" smtClean="0"/>
              <a:pPr>
                <a:spcBef>
                  <a:spcPct val="0"/>
                </a:spcBef>
                <a:buClrTx/>
                <a:buSzTx/>
                <a:buFontTx/>
                <a:buNone/>
              </a:pPr>
              <a:t>47</a:t>
            </a:fld>
            <a:endParaRPr lang="en-US" altLang="en-US" sz="1000"/>
          </a:p>
        </p:txBody>
      </p:sp>
      <p:sp>
        <p:nvSpPr>
          <p:cNvPr id="50178" name="Title 1">
            <a:extLst>
              <a:ext uri="{FF2B5EF4-FFF2-40B4-BE49-F238E27FC236}">
                <a16:creationId xmlns:a16="http://schemas.microsoft.com/office/drawing/2014/main" id="{E27329D9-6AE9-4B7C-AFA7-E370F94774EE}"/>
              </a:ext>
            </a:extLst>
          </p:cNvPr>
          <p:cNvSpPr>
            <a:spLocks noGrp="1" noChangeArrowheads="1"/>
          </p:cNvSpPr>
          <p:nvPr>
            <p:ph type="title"/>
          </p:nvPr>
        </p:nvSpPr>
        <p:spPr>
          <a:xfrm>
            <a:off x="754063" y="227013"/>
            <a:ext cx="8550275" cy="506412"/>
          </a:xfrm>
        </p:spPr>
        <p:txBody>
          <a:bodyPr/>
          <a:lstStyle/>
          <a:p>
            <a:r>
              <a:rPr lang="en-US" altLang="en-US" dirty="0"/>
              <a:t>And a Grand Thanks to: </a:t>
            </a:r>
            <a:r>
              <a:rPr lang="en-US" altLang="en-US" sz="900" dirty="0"/>
              <a:t>1 of 4</a:t>
            </a:r>
            <a:endParaRPr lang="en-US" altLang="en-US" dirty="0"/>
          </a:p>
        </p:txBody>
      </p:sp>
      <p:sp>
        <p:nvSpPr>
          <p:cNvPr id="50179" name="Content Placeholder 2">
            <a:extLst>
              <a:ext uri="{FF2B5EF4-FFF2-40B4-BE49-F238E27FC236}">
                <a16:creationId xmlns:a16="http://schemas.microsoft.com/office/drawing/2014/main" id="{92BA0C1F-992E-409B-9D8F-BE1B465201E3}"/>
              </a:ext>
            </a:extLst>
          </p:cNvPr>
          <p:cNvSpPr>
            <a:spLocks noGrp="1" noChangeArrowheads="1"/>
          </p:cNvSpPr>
          <p:nvPr>
            <p:ph idx="1"/>
          </p:nvPr>
        </p:nvSpPr>
        <p:spPr>
          <a:xfrm>
            <a:off x="765175" y="1387475"/>
            <a:ext cx="8550275" cy="4643438"/>
          </a:xfrm>
        </p:spPr>
        <p:txBody>
          <a:bodyPr/>
          <a:lstStyle/>
          <a:p>
            <a:pPr marL="0" indent="0" algn="ctr">
              <a:buFont typeface="Symbol" panose="05050102010706020507" pitchFamily="18" charset="2"/>
              <a:buNone/>
            </a:pPr>
            <a:r>
              <a:rPr lang="en-US" altLang="en-US" sz="9600" b="1" dirty="0"/>
              <a:t>THE VET REGISTRY TWINS!!!!!!!!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4">
            <a:extLst>
              <a:ext uri="{FF2B5EF4-FFF2-40B4-BE49-F238E27FC236}">
                <a16:creationId xmlns:a16="http://schemas.microsoft.com/office/drawing/2014/main" id="{29A94A34-8A41-45EE-B96E-6D2406E1E1D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D1C11622-FF8E-419D-BE26-0AFB4F35DFE4}" type="slidenum">
              <a:rPr lang="en-US" altLang="en-US" sz="1000" smtClean="0"/>
              <a:pPr>
                <a:spcBef>
                  <a:spcPct val="0"/>
                </a:spcBef>
                <a:buClrTx/>
                <a:buSzTx/>
                <a:buFontTx/>
                <a:buNone/>
              </a:pPr>
              <a:t>48</a:t>
            </a:fld>
            <a:endParaRPr lang="en-US" altLang="en-US" sz="1000"/>
          </a:p>
        </p:txBody>
      </p:sp>
      <p:sp>
        <p:nvSpPr>
          <p:cNvPr id="51202" name="Title 1">
            <a:extLst>
              <a:ext uri="{FF2B5EF4-FFF2-40B4-BE49-F238E27FC236}">
                <a16:creationId xmlns:a16="http://schemas.microsoft.com/office/drawing/2014/main" id="{2A076A89-F58E-40F2-AD2A-88E7136589D6}"/>
              </a:ext>
            </a:extLst>
          </p:cNvPr>
          <p:cNvSpPr>
            <a:spLocks noGrp="1" noChangeArrowheads="1"/>
          </p:cNvSpPr>
          <p:nvPr>
            <p:ph type="title"/>
          </p:nvPr>
        </p:nvSpPr>
        <p:spPr>
          <a:xfrm>
            <a:off x="838200" y="303212"/>
            <a:ext cx="8550275" cy="506412"/>
          </a:xfrm>
        </p:spPr>
        <p:txBody>
          <a:bodyPr/>
          <a:lstStyle/>
          <a:p>
            <a:r>
              <a:rPr lang="en-US" altLang="en-US" dirty="0"/>
              <a:t>And a Grand Thanks to: </a:t>
            </a:r>
            <a:r>
              <a:rPr lang="en-US" altLang="en-US" sz="900" dirty="0"/>
              <a:t>2 of 4</a:t>
            </a:r>
            <a:r>
              <a:rPr lang="en-US" altLang="en-US" dirty="0"/>
              <a:t> </a:t>
            </a:r>
          </a:p>
        </p:txBody>
      </p:sp>
      <p:sp>
        <p:nvSpPr>
          <p:cNvPr id="51203" name="Content Placeholder 2">
            <a:extLst>
              <a:ext uri="{FF2B5EF4-FFF2-40B4-BE49-F238E27FC236}">
                <a16:creationId xmlns:a16="http://schemas.microsoft.com/office/drawing/2014/main" id="{75B73B9A-2B6F-4C0C-93C1-AC1C82962833}"/>
              </a:ext>
            </a:extLst>
          </p:cNvPr>
          <p:cNvSpPr>
            <a:spLocks noGrp="1" noChangeArrowheads="1"/>
          </p:cNvSpPr>
          <p:nvPr>
            <p:ph idx="1"/>
          </p:nvPr>
        </p:nvSpPr>
        <p:spPr>
          <a:xfrm>
            <a:off x="15875" y="879475"/>
            <a:ext cx="10058400" cy="4775200"/>
          </a:xfrm>
        </p:spPr>
        <p:txBody>
          <a:bodyPr/>
          <a:lstStyle/>
          <a:p>
            <a:pPr marL="0" indent="0" algn="ctr">
              <a:buFont typeface="Symbol" panose="05050102010706020507" pitchFamily="18" charset="2"/>
              <a:buNone/>
            </a:pPr>
            <a:r>
              <a:rPr lang="en-US" altLang="en-US" sz="9600" b="1" dirty="0"/>
              <a:t>VA COOPERATIVE STUDIES PROGRAM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Slide Number Placeholder 4">
            <a:extLst>
              <a:ext uri="{FF2B5EF4-FFF2-40B4-BE49-F238E27FC236}">
                <a16:creationId xmlns:a16="http://schemas.microsoft.com/office/drawing/2014/main" id="{8DDC07D9-6CAC-443C-9497-62D173A7F55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9D079175-482A-44F4-845A-CAE24DE00162}" type="slidenum">
              <a:rPr lang="en-US" altLang="en-US" sz="1000" smtClean="0"/>
              <a:pPr>
                <a:spcBef>
                  <a:spcPct val="0"/>
                </a:spcBef>
                <a:buClrTx/>
                <a:buSzTx/>
                <a:buFontTx/>
                <a:buNone/>
              </a:pPr>
              <a:t>49</a:t>
            </a:fld>
            <a:endParaRPr lang="en-US" altLang="en-US" sz="1000"/>
          </a:p>
        </p:txBody>
      </p:sp>
      <p:sp>
        <p:nvSpPr>
          <p:cNvPr id="52226" name="Title 1">
            <a:extLst>
              <a:ext uri="{FF2B5EF4-FFF2-40B4-BE49-F238E27FC236}">
                <a16:creationId xmlns:a16="http://schemas.microsoft.com/office/drawing/2014/main" id="{5668D2F6-15D9-412F-8F0E-1B50DA13F06D}"/>
              </a:ext>
            </a:extLst>
          </p:cNvPr>
          <p:cNvSpPr>
            <a:spLocks noGrp="1" noChangeArrowheads="1"/>
          </p:cNvSpPr>
          <p:nvPr>
            <p:ph type="title"/>
          </p:nvPr>
        </p:nvSpPr>
        <p:spPr>
          <a:xfrm>
            <a:off x="758825" y="136525"/>
            <a:ext cx="8550275" cy="506413"/>
          </a:xfrm>
        </p:spPr>
        <p:txBody>
          <a:bodyPr/>
          <a:lstStyle/>
          <a:p>
            <a:r>
              <a:rPr lang="en-US" altLang="en-US" dirty="0"/>
              <a:t>And a Grand Thanks to: </a:t>
            </a:r>
            <a:r>
              <a:rPr lang="en-US" altLang="en-US" sz="900" dirty="0"/>
              <a:t>3 of 4</a:t>
            </a:r>
            <a:endParaRPr lang="en-US" altLang="en-US" dirty="0"/>
          </a:p>
        </p:txBody>
      </p:sp>
      <p:sp>
        <p:nvSpPr>
          <p:cNvPr id="52227" name="Content Placeholder 2">
            <a:extLst>
              <a:ext uri="{FF2B5EF4-FFF2-40B4-BE49-F238E27FC236}">
                <a16:creationId xmlns:a16="http://schemas.microsoft.com/office/drawing/2014/main" id="{D1249933-1474-4AC0-8B14-2F2696E00D4F}"/>
              </a:ext>
            </a:extLst>
          </p:cNvPr>
          <p:cNvSpPr>
            <a:spLocks noGrp="1" noChangeArrowheads="1"/>
          </p:cNvSpPr>
          <p:nvPr>
            <p:ph idx="1"/>
          </p:nvPr>
        </p:nvSpPr>
        <p:spPr>
          <a:xfrm>
            <a:off x="15875" y="879475"/>
            <a:ext cx="10058400" cy="4775200"/>
          </a:xfrm>
        </p:spPr>
        <p:txBody>
          <a:bodyPr/>
          <a:lstStyle/>
          <a:p>
            <a:pPr marL="0" indent="0" algn="ctr">
              <a:buFont typeface="Symbol" panose="05050102010706020507" pitchFamily="18" charset="2"/>
              <a:buNone/>
            </a:pPr>
            <a:r>
              <a:rPr lang="en-US" altLang="en-US" sz="9600" b="1" dirty="0"/>
              <a:t>VET REGISTRY DIRECTORS:</a:t>
            </a:r>
          </a:p>
          <a:p>
            <a:pPr marL="0" indent="0" algn="ctr">
              <a:buFont typeface="Symbol" panose="05050102010706020507" pitchFamily="18" charset="2"/>
              <a:buNone/>
            </a:pPr>
            <a:r>
              <a:rPr lang="en-US" altLang="en-US" sz="3600" b="1" dirty="0"/>
              <a:t>William G. Henderson, PhD; Edward J. </a:t>
            </a:r>
            <a:r>
              <a:rPr lang="en-US" altLang="en-US" sz="3600" b="1" dirty="0" err="1"/>
              <a:t>Boyko</a:t>
            </a:r>
            <a:r>
              <a:rPr lang="en-US" altLang="en-US" sz="3600" b="1" dirty="0"/>
              <a:t>, MD, MPH; Nicholas L. Smith, PhD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42BCC01C-542D-4633-AF4A-30340E4B5F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0CB7B985-78A5-4E93-BBDF-AF401B41CD30}" type="slidenum">
              <a:rPr lang="en-US" altLang="en-US" sz="1000" smtClean="0"/>
              <a:pPr>
                <a:spcBef>
                  <a:spcPct val="0"/>
                </a:spcBef>
                <a:buClrTx/>
                <a:buSzTx/>
                <a:buFontTx/>
                <a:buNone/>
              </a:pPr>
              <a:t>5</a:t>
            </a:fld>
            <a:endParaRPr lang="en-US" altLang="en-US" sz="1000"/>
          </a:p>
        </p:txBody>
      </p:sp>
      <p:sp>
        <p:nvSpPr>
          <p:cNvPr id="9222" name="Rectangle 6">
            <a:extLst>
              <a:ext uri="{FF2B5EF4-FFF2-40B4-BE49-F238E27FC236}">
                <a16:creationId xmlns:a16="http://schemas.microsoft.com/office/drawing/2014/main" id="{EA28D7FC-854F-4F0C-906C-5C51273964F4}"/>
              </a:ext>
            </a:extLst>
          </p:cNvPr>
          <p:cNvSpPr>
            <a:spLocks noGrp="1" noChangeArrowheads="1"/>
          </p:cNvSpPr>
          <p:nvPr>
            <p:ph type="title"/>
          </p:nvPr>
        </p:nvSpPr>
        <p:spPr>
          <a:xfrm>
            <a:off x="228600" y="228600"/>
            <a:ext cx="9677400" cy="1730375"/>
          </a:xfrm>
        </p:spPr>
        <p:txBody>
          <a:bodyPr/>
          <a:lstStyle/>
          <a:p>
            <a:r>
              <a:rPr lang="en-US" altLang="en-US" b="1" dirty="0"/>
              <a:t>The VET Registry: Development</a:t>
            </a:r>
            <a:endParaRPr lang="en-US" altLang="en-US" dirty="0"/>
          </a:p>
        </p:txBody>
      </p:sp>
      <p:sp>
        <p:nvSpPr>
          <p:cNvPr id="9221" name="Rectangle 5">
            <a:extLst>
              <a:ext uri="{FF2B5EF4-FFF2-40B4-BE49-F238E27FC236}">
                <a16:creationId xmlns:a16="http://schemas.microsoft.com/office/drawing/2014/main" id="{07EDAF68-080E-4162-890F-C4D3970FBD28}"/>
              </a:ext>
            </a:extLst>
          </p:cNvPr>
          <p:cNvSpPr>
            <a:spLocks noGrp="1" noChangeArrowheads="1"/>
          </p:cNvSpPr>
          <p:nvPr>
            <p:ph type="body" idx="1"/>
          </p:nvPr>
        </p:nvSpPr>
        <p:spPr>
          <a:xfrm>
            <a:off x="838200" y="2379663"/>
            <a:ext cx="8550275" cy="4021137"/>
          </a:xfrm>
        </p:spPr>
        <p:txBody>
          <a:bodyPr/>
          <a:lstStyle/>
          <a:p>
            <a:pPr>
              <a:lnSpc>
                <a:spcPct val="90000"/>
              </a:lnSpc>
            </a:pPr>
            <a:r>
              <a:rPr lang="en-US" altLang="en-US" sz="2800" dirty="0"/>
              <a:t>Concern about the health effects of Agent Orange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Slide Number Placeholder 4">
            <a:extLst>
              <a:ext uri="{FF2B5EF4-FFF2-40B4-BE49-F238E27FC236}">
                <a16:creationId xmlns:a16="http://schemas.microsoft.com/office/drawing/2014/main" id="{D5C015A6-CBB6-4052-8CE8-3E02ACF6630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spcBef>
                <a:spcPct val="0"/>
              </a:spcBef>
              <a:buClrTx/>
              <a:buSzTx/>
              <a:buFontTx/>
              <a:buNone/>
            </a:pPr>
            <a:fld id="{42867E53-084B-45A8-9657-7ADD4A664C8A}" type="slidenum">
              <a:rPr lang="en-US" altLang="en-US" sz="1000" smtClean="0"/>
              <a:pPr>
                <a:spcBef>
                  <a:spcPct val="0"/>
                </a:spcBef>
                <a:buClrTx/>
                <a:buSzTx/>
                <a:buFontTx/>
                <a:buNone/>
              </a:pPr>
              <a:t>50</a:t>
            </a:fld>
            <a:endParaRPr lang="en-US" altLang="en-US" sz="1000"/>
          </a:p>
        </p:txBody>
      </p:sp>
      <p:sp>
        <p:nvSpPr>
          <p:cNvPr id="53250" name="Title 1">
            <a:extLst>
              <a:ext uri="{FF2B5EF4-FFF2-40B4-BE49-F238E27FC236}">
                <a16:creationId xmlns:a16="http://schemas.microsoft.com/office/drawing/2014/main" id="{9AAC0B61-ABEF-43AA-99C9-49E9FE05A33C}"/>
              </a:ext>
            </a:extLst>
          </p:cNvPr>
          <p:cNvSpPr>
            <a:spLocks noGrp="1" noChangeArrowheads="1"/>
          </p:cNvSpPr>
          <p:nvPr>
            <p:ph type="title"/>
          </p:nvPr>
        </p:nvSpPr>
        <p:spPr>
          <a:xfrm>
            <a:off x="758825" y="136525"/>
            <a:ext cx="8550275" cy="506413"/>
          </a:xfrm>
        </p:spPr>
        <p:txBody>
          <a:bodyPr/>
          <a:lstStyle/>
          <a:p>
            <a:r>
              <a:rPr lang="en-US" altLang="en-US" dirty="0"/>
              <a:t>And a Grand Thanks to: </a:t>
            </a:r>
            <a:r>
              <a:rPr lang="en-US" altLang="en-US" sz="900" dirty="0"/>
              <a:t>4 of 4</a:t>
            </a:r>
            <a:endParaRPr lang="en-US" altLang="en-US" dirty="0"/>
          </a:p>
        </p:txBody>
      </p:sp>
      <p:sp>
        <p:nvSpPr>
          <p:cNvPr id="53251" name="Content Placeholder 2">
            <a:extLst>
              <a:ext uri="{FF2B5EF4-FFF2-40B4-BE49-F238E27FC236}">
                <a16:creationId xmlns:a16="http://schemas.microsoft.com/office/drawing/2014/main" id="{2B6AE054-D0F1-4E94-84FF-22B8EBFCAB28}"/>
              </a:ext>
            </a:extLst>
          </p:cNvPr>
          <p:cNvSpPr>
            <a:spLocks noGrp="1" noChangeArrowheads="1"/>
          </p:cNvSpPr>
          <p:nvPr>
            <p:ph idx="1"/>
          </p:nvPr>
        </p:nvSpPr>
        <p:spPr>
          <a:xfrm>
            <a:off x="15875" y="879475"/>
            <a:ext cx="10058400" cy="3462337"/>
          </a:xfrm>
        </p:spPr>
        <p:txBody>
          <a:bodyPr/>
          <a:lstStyle/>
          <a:p>
            <a:pPr marL="0" indent="0" algn="ctr">
              <a:buFont typeface="Symbol" panose="05050102010706020507" pitchFamily="18" charset="2"/>
              <a:buNone/>
            </a:pPr>
            <a:r>
              <a:rPr lang="en-US" altLang="en-US" sz="8800" b="1" dirty="0"/>
              <a:t>All OF THE VET REGISTRY STAFF 1983-2018</a:t>
            </a:r>
          </a:p>
          <a:p>
            <a:pPr marL="0" indent="0" algn="ctr">
              <a:buFont typeface="Symbol" panose="05050102010706020507" pitchFamily="18" charset="2"/>
              <a:buNone/>
            </a:pPr>
            <a:r>
              <a:rPr lang="en-US" altLang="en-US" sz="4000" b="1" dirty="0"/>
              <a:t>Bill Henderson, Ed Boyko, Nick Smith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378A2-6572-41CF-9B3D-93E9A3051214}"/>
              </a:ext>
            </a:extLst>
          </p:cNvPr>
          <p:cNvSpPr>
            <a:spLocks noGrp="1"/>
          </p:cNvSpPr>
          <p:nvPr>
            <p:ph type="sldNum" sz="quarter" idx="12"/>
          </p:nvPr>
        </p:nvSpPr>
        <p:spPr/>
        <p:txBody>
          <a:bodyPr/>
          <a:lstStyle/>
          <a:p>
            <a:pPr>
              <a:defRPr/>
            </a:pPr>
            <a:fld id="{BE711FD1-3A22-47A6-A58D-5B0C1A140641}" type="slidenum">
              <a:rPr lang="en-US" altLang="en-US" smtClean="0"/>
              <a:pPr>
                <a:defRPr/>
              </a:pPr>
              <a:t>6</a:t>
            </a:fld>
            <a:endParaRPr lang="en-US" altLang="en-US"/>
          </a:p>
        </p:txBody>
      </p:sp>
      <p:sp>
        <p:nvSpPr>
          <p:cNvPr id="2" name="Title 1" hidden="1">
            <a:extLst>
              <a:ext uri="{FF2B5EF4-FFF2-40B4-BE49-F238E27FC236}">
                <a16:creationId xmlns:a16="http://schemas.microsoft.com/office/drawing/2014/main" id="{2D736DF2-5713-4C65-B591-DED59DF4DF4E}"/>
              </a:ext>
            </a:extLst>
          </p:cNvPr>
          <p:cNvSpPr>
            <a:spLocks noGrp="1"/>
          </p:cNvSpPr>
          <p:nvPr>
            <p:ph type="title"/>
          </p:nvPr>
        </p:nvSpPr>
        <p:spPr/>
        <p:txBody>
          <a:bodyPr/>
          <a:lstStyle/>
          <a:p>
            <a:r>
              <a:rPr lang="en-US" dirty="0">
                <a:solidFill>
                  <a:schemeClr val="tx1"/>
                </a:solidFill>
              </a:rPr>
              <a:t>Map of Aerial Herbicide Spray Missions in southern Vietnam</a:t>
            </a:r>
          </a:p>
        </p:txBody>
      </p:sp>
      <p:pic>
        <p:nvPicPr>
          <p:cNvPr id="10242" name="Picture 4" descr="A Map of Ariel herbicide spray missions in Southern Vietnam from 1965 to 1971">
            <a:extLst>
              <a:ext uri="{FF2B5EF4-FFF2-40B4-BE49-F238E27FC236}">
                <a16:creationId xmlns:a16="http://schemas.microsoft.com/office/drawing/2014/main" id="{0EE37F54-E98D-4A5D-9362-C646628C09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44675" y="149225"/>
            <a:ext cx="5394325"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D993C149-22AB-4FF5-B5A7-18D377511B13}"/>
              </a:ext>
            </a:extLst>
          </p:cNvPr>
          <p:cNvSpPr>
            <a:spLocks noGrp="1"/>
          </p:cNvSpPr>
          <p:nvPr>
            <p:ph type="sldNum" sz="quarter" idx="12"/>
          </p:nvPr>
        </p:nvSpPr>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buNone/>
            </a:pPr>
            <a:fld id="{EA6C7407-47FB-48C8-9AEF-164C584B5B7F}" type="slidenum">
              <a:rPr lang="en-US" altLang="en-US" sz="900" smtClean="0"/>
              <a:pPr>
                <a:buNone/>
              </a:pPr>
              <a:t>7</a:t>
            </a:fld>
            <a:endParaRPr lang="en-US" altLang="en-US" sz="900"/>
          </a:p>
        </p:txBody>
      </p:sp>
      <p:sp>
        <p:nvSpPr>
          <p:cNvPr id="4" name="Title 3" hidden="1">
            <a:extLst>
              <a:ext uri="{FF2B5EF4-FFF2-40B4-BE49-F238E27FC236}">
                <a16:creationId xmlns:a16="http://schemas.microsoft.com/office/drawing/2014/main" id="{2BF783CA-3C81-48DD-BC7F-DDB6B1A679D6}"/>
              </a:ext>
            </a:extLst>
          </p:cNvPr>
          <p:cNvSpPr>
            <a:spLocks noGrp="1"/>
          </p:cNvSpPr>
          <p:nvPr>
            <p:ph type="title"/>
          </p:nvPr>
        </p:nvSpPr>
        <p:spPr/>
        <p:txBody>
          <a:bodyPr/>
          <a:lstStyle/>
          <a:p>
            <a:r>
              <a:rPr lang="en-US" dirty="0"/>
              <a:t>Political cartoon 1 of 3</a:t>
            </a:r>
          </a:p>
        </p:txBody>
      </p:sp>
      <p:pic>
        <p:nvPicPr>
          <p:cNvPr id="11268" name="Picture 2" descr="Political cartoon of a can with a mock label that reads: Agent Orange. A Legal Can of Worms. Giant Size. From the Chicago Tribune May 20, 1984">
            <a:extLst>
              <a:ext uri="{FF2B5EF4-FFF2-40B4-BE49-F238E27FC236}">
                <a16:creationId xmlns:a16="http://schemas.microsoft.com/office/drawing/2014/main" id="{CB310F0C-4575-48E9-9CFF-863676FA4B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79412"/>
            <a:ext cx="7265988"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4">
            <a:extLst>
              <a:ext uri="{FF2B5EF4-FFF2-40B4-BE49-F238E27FC236}">
                <a16:creationId xmlns:a16="http://schemas.microsoft.com/office/drawing/2014/main" id="{0592C753-72B7-44A5-AF4B-09948CD51CB5}"/>
              </a:ext>
            </a:extLst>
          </p:cNvPr>
          <p:cNvSpPr>
            <a:spLocks noGrp="1"/>
          </p:cNvSpPr>
          <p:nvPr>
            <p:ph type="sldNum" sz="quarter" idx="12"/>
          </p:nvPr>
        </p:nvSpPr>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buNone/>
            </a:pPr>
            <a:fld id="{529B234B-A12E-477D-9FDC-B24505C82033}" type="slidenum">
              <a:rPr lang="en-US" altLang="en-US" sz="900" smtClean="0"/>
              <a:pPr>
                <a:buNone/>
              </a:pPr>
              <a:t>8</a:t>
            </a:fld>
            <a:endParaRPr lang="en-US" altLang="en-US" sz="900"/>
          </a:p>
        </p:txBody>
      </p:sp>
      <p:sp>
        <p:nvSpPr>
          <p:cNvPr id="4" name="Title 3" hidden="1">
            <a:extLst>
              <a:ext uri="{FF2B5EF4-FFF2-40B4-BE49-F238E27FC236}">
                <a16:creationId xmlns:a16="http://schemas.microsoft.com/office/drawing/2014/main" id="{72A74752-2FA9-4F72-AC2F-F82BEB57CB41}"/>
              </a:ext>
            </a:extLst>
          </p:cNvPr>
          <p:cNvSpPr>
            <a:spLocks noGrp="1"/>
          </p:cNvSpPr>
          <p:nvPr>
            <p:ph type="title"/>
          </p:nvPr>
        </p:nvSpPr>
        <p:spPr/>
        <p:txBody>
          <a:bodyPr/>
          <a:lstStyle/>
          <a:p>
            <a:r>
              <a:rPr lang="en-US" dirty="0"/>
              <a:t>Political cartoon 2 of 3</a:t>
            </a:r>
          </a:p>
        </p:txBody>
      </p:sp>
      <p:pic>
        <p:nvPicPr>
          <p:cNvPr id="12292" name="Picture 2" descr="Political cartoon of a soldier in military clothing standing by a drum of Agent Orange with arrows pointing to different parts of his body with symptoms and illnesses reported by soldiers exposed to Agent Orange Below the soldier it reads: &quot;I did my duty. You do yours.&quot; as Uncle Sam tip toes away. ">
            <a:extLst>
              <a:ext uri="{FF2B5EF4-FFF2-40B4-BE49-F238E27FC236}">
                <a16:creationId xmlns:a16="http://schemas.microsoft.com/office/drawing/2014/main" id="{B6501F3D-7451-4863-812A-BB322A920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303212"/>
            <a:ext cx="4948238"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a:extLst>
              <a:ext uri="{FF2B5EF4-FFF2-40B4-BE49-F238E27FC236}">
                <a16:creationId xmlns:a16="http://schemas.microsoft.com/office/drawing/2014/main" id="{AA8F789F-5B5F-406E-B54D-535ED7645FEF}"/>
              </a:ext>
            </a:extLst>
          </p:cNvPr>
          <p:cNvSpPr>
            <a:spLocks noGrp="1"/>
          </p:cNvSpPr>
          <p:nvPr>
            <p:ph type="sldNum" sz="quarter" idx="12"/>
          </p:nvPr>
        </p:nvSpPr>
        <p:spPr/>
        <p:txBody>
          <a:bodyPr/>
          <a:lstStyle>
            <a:lvl1pPr>
              <a:spcBef>
                <a:spcPct val="50000"/>
              </a:spcBef>
              <a:buClr>
                <a:srgbClr val="FF6600"/>
              </a:buClr>
              <a:buSzPct val="145000"/>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10000"/>
              </a:spcBef>
              <a:buChar char="–"/>
              <a:defRPr sz="3200">
                <a:solidFill>
                  <a:schemeClr val="bg1"/>
                </a:solidFill>
                <a:latin typeface="Arial" panose="020B0604020202020204" pitchFamily="34" charset="0"/>
              </a:defRPr>
            </a:lvl2pPr>
            <a:lvl3pPr marL="1143000" indent="-228600">
              <a:spcBef>
                <a:spcPct val="20000"/>
              </a:spcBef>
              <a:buChar char="•"/>
              <a:defRPr sz="3200">
                <a:solidFill>
                  <a:schemeClr val="bg1"/>
                </a:solidFill>
                <a:latin typeface="Arial" panose="020B0604020202020204" pitchFamily="34" charset="0"/>
              </a:defRPr>
            </a:lvl3pPr>
            <a:lvl4pPr marL="1600200" indent="-228600">
              <a:spcBef>
                <a:spcPct val="20000"/>
              </a:spcBef>
              <a:buChar char="–"/>
              <a:defRPr sz="3200">
                <a:solidFill>
                  <a:schemeClr val="bg1"/>
                </a:solidFill>
                <a:latin typeface="Arial" panose="020B0604020202020204" pitchFamily="34" charset="0"/>
              </a:defRPr>
            </a:lvl4pPr>
            <a:lvl5pPr marL="2057400" indent="-228600">
              <a:spcBef>
                <a:spcPct val="20000"/>
              </a:spcBef>
              <a:buChar char="»"/>
              <a:defRPr sz="32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bg1"/>
                </a:solidFill>
                <a:latin typeface="Arial" panose="020B0604020202020204" pitchFamily="34" charset="0"/>
              </a:defRPr>
            </a:lvl9pPr>
          </a:lstStyle>
          <a:p>
            <a:pPr>
              <a:buNone/>
            </a:pPr>
            <a:fld id="{0CAE720C-C4FC-4BC5-B6CE-A8BCE9437E2C}" type="slidenum">
              <a:rPr lang="en-US" altLang="en-US" sz="900" smtClean="0"/>
              <a:pPr>
                <a:buNone/>
              </a:pPr>
              <a:t>9</a:t>
            </a:fld>
            <a:endParaRPr lang="en-US" altLang="en-US" sz="900" dirty="0"/>
          </a:p>
        </p:txBody>
      </p:sp>
      <p:sp>
        <p:nvSpPr>
          <p:cNvPr id="4" name="Title 3" hidden="1">
            <a:extLst>
              <a:ext uri="{FF2B5EF4-FFF2-40B4-BE49-F238E27FC236}">
                <a16:creationId xmlns:a16="http://schemas.microsoft.com/office/drawing/2014/main" id="{299E3AF4-C3DB-43E4-8766-F5B463B31CC9}"/>
              </a:ext>
            </a:extLst>
          </p:cNvPr>
          <p:cNvSpPr>
            <a:spLocks noGrp="1"/>
          </p:cNvSpPr>
          <p:nvPr>
            <p:ph type="title"/>
          </p:nvPr>
        </p:nvSpPr>
        <p:spPr/>
        <p:txBody>
          <a:bodyPr/>
          <a:lstStyle/>
          <a:p>
            <a:r>
              <a:rPr lang="en-US" dirty="0"/>
              <a:t>political cartoon 3 of 3</a:t>
            </a:r>
          </a:p>
        </p:txBody>
      </p:sp>
      <p:pic>
        <p:nvPicPr>
          <p:cNvPr id="13316" name="Picture 2" descr="Political Cartoon on the effects of Agent Orange, showing skeletal figures of Vietnam Veterans outside the Veterans Administration office. Text reads from the VA office, &quot;Agent Orange? We're studying on it .What more do you want?&quot; ">
            <a:extLst>
              <a:ext uri="{FF2B5EF4-FFF2-40B4-BE49-F238E27FC236}">
                <a16:creationId xmlns:a16="http://schemas.microsoft.com/office/drawing/2014/main" id="{6D5290CF-DD50-4BF7-94C4-AB4C3D7058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74612"/>
            <a:ext cx="9371013"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80000"/>
          </a:lnSpc>
          <a:spcBef>
            <a:spcPct val="50000"/>
          </a:spcBef>
          <a:spcAft>
            <a:spcPct val="0"/>
          </a:spcAft>
          <a:buClr>
            <a:srgbClr val="FF6600"/>
          </a:buClr>
          <a:buSzPct val="145000"/>
          <a:buFont typeface="Symbol" pitchFamily="18" charset="2"/>
          <a:buNone/>
          <a:tabLst/>
          <a:defRPr kumimoji="0" lang="en-US" sz="2000" b="1" i="0" u="none" strike="noStrike" cap="none" normalizeH="0" baseline="0" smtClean="0">
            <a:ln>
              <a:noFill/>
            </a:ln>
            <a:solidFill>
              <a:srgbClr val="FFFF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80000"/>
          </a:lnSpc>
          <a:spcBef>
            <a:spcPct val="50000"/>
          </a:spcBef>
          <a:spcAft>
            <a:spcPct val="0"/>
          </a:spcAft>
          <a:buClr>
            <a:srgbClr val="FF6600"/>
          </a:buClr>
          <a:buSzPct val="145000"/>
          <a:buFont typeface="Symbol" pitchFamily="18" charset="2"/>
          <a:buNone/>
          <a:tabLst/>
          <a:defRPr kumimoji="0" lang="en-US" sz="2000" b="1" i="0" u="none" strike="noStrike" cap="none" normalizeH="0" baseline="0" smtClean="0">
            <a:ln>
              <a:noFill/>
            </a:ln>
            <a:solidFill>
              <a:srgbClr val="FFFF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12855</TotalTime>
  <Words>1961</Words>
  <Application>Microsoft Office PowerPoint</Application>
  <PresentationFormat>Custom</PresentationFormat>
  <Paragraphs>508</Paragraphs>
  <Slides>50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Symbol</vt:lpstr>
      <vt:lpstr>Times New Roman</vt:lpstr>
      <vt:lpstr>Default Design</vt:lpstr>
      <vt:lpstr>Introduction 1 of 2</vt:lpstr>
      <vt:lpstr>Introduction 2 of 2</vt:lpstr>
      <vt:lpstr>The VET Registry A Unique Scientific Resource </vt:lpstr>
      <vt:lpstr>Presentation Outline   </vt:lpstr>
      <vt:lpstr>The VET Registry: Development</vt:lpstr>
      <vt:lpstr>Map of Aerial Herbicide Spray Missions in southern Vietnam</vt:lpstr>
      <vt:lpstr>Political cartoon 1 of 3</vt:lpstr>
      <vt:lpstr>Political cartoon 2 of 3</vt:lpstr>
      <vt:lpstr>political cartoon 3 of 3</vt:lpstr>
      <vt:lpstr>The VET Registry: Development 1 of 7</vt:lpstr>
      <vt:lpstr>The VET Registry: Development 2 of 7</vt:lpstr>
      <vt:lpstr>The VET Registry: Development 3 of 7</vt:lpstr>
      <vt:lpstr>From Science 1984</vt:lpstr>
      <vt:lpstr>News clipping</vt:lpstr>
      <vt:lpstr>The VET Registry: Development 4 of 7</vt:lpstr>
      <vt:lpstr>The VET Registry: Development 5 of 7</vt:lpstr>
      <vt:lpstr>Images of records storage</vt:lpstr>
      <vt:lpstr>Seven Shelf-Miles of Vietnam-Era Records </vt:lpstr>
      <vt:lpstr>The VET Registry: Development 6 of 7</vt:lpstr>
      <vt:lpstr>The VET Registry: Development 7 of 7</vt:lpstr>
      <vt:lpstr>The VET Registry: Some History</vt:lpstr>
      <vt:lpstr>The VET Registry: More History</vt:lpstr>
      <vt:lpstr>Digression: Memories of the Early Days</vt:lpstr>
      <vt:lpstr>Digression: Memories of the Early Days 1 of 4</vt:lpstr>
      <vt:lpstr>Digression: Memories of the Early Days 2 of 4</vt:lpstr>
      <vt:lpstr>Digression:  Memories of the Early Days</vt:lpstr>
      <vt:lpstr>Digression:  Memories of the Early Days 3 of 4</vt:lpstr>
      <vt:lpstr>Digression:  Memories of the Early Days 5 of 4</vt:lpstr>
      <vt:lpstr>Vietnam-Era Twin (VET) Registry Mission</vt:lpstr>
      <vt:lpstr>Methods for Assessing VET Registry Productivity 1 of 2</vt:lpstr>
      <vt:lpstr>Methods for Assessing VET Registry Productivity 2 of 2</vt:lpstr>
      <vt:lpstr>VET Registry Productivity</vt:lpstr>
      <vt:lpstr>Graph 1 of 6</vt:lpstr>
      <vt:lpstr>Graph 2 of 6</vt:lpstr>
      <vt:lpstr>Graph 3 of 6</vt:lpstr>
      <vt:lpstr>Graph 4 of 6</vt:lpstr>
      <vt:lpstr>Graph 5 of 6</vt:lpstr>
      <vt:lpstr>Graph 6 of 6</vt:lpstr>
      <vt:lpstr>Top Ten Most Cited Papers: VET Registry </vt:lpstr>
      <vt:lpstr>Top Ten Most Highly Rated Journals for VET Registry Papers</vt:lpstr>
      <vt:lpstr>Top Fifteen Authors of VET Registry Papers </vt:lpstr>
      <vt:lpstr>Table 1 of 1</vt:lpstr>
      <vt:lpstr>Table 2 of 2</vt:lpstr>
      <vt:lpstr>Productivity Summary</vt:lpstr>
      <vt:lpstr>The Future</vt:lpstr>
      <vt:lpstr>Specific thanks-today’s talk: </vt:lpstr>
      <vt:lpstr>And a Grand Thanks to: 1 of 4</vt:lpstr>
      <vt:lpstr>And a Grand Thanks to: 2 of 4 </vt:lpstr>
      <vt:lpstr>And a Grand Thanks to: 3 of 4</vt:lpstr>
      <vt:lpstr>And a Grand Thanks to: 4 of 4</vt:lpstr>
    </vt:vector>
  </TitlesOfParts>
  <Company>Department of Veterans Affairs - Seattle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 Registry 30 year compendium of scientific research</dc:title>
  <dc:subject>Vet Registry Research</dc:subject>
  <dc:creator>Jack Goldberg, PhD</dc:creator>
  <cp:keywords>VET Registry</cp:keywords>
  <dc:description>Talk presented by Dr. Jack Goldberg, VET Registry Senior Epidemiologist</dc:description>
  <cp:lastModifiedBy>Laura Rabuck</cp:lastModifiedBy>
  <cp:revision>587</cp:revision>
  <cp:lastPrinted>1999-04-16T20:12:05Z</cp:lastPrinted>
  <dcterms:created xsi:type="dcterms:W3CDTF">1998-01-28T17:26:12Z</dcterms:created>
  <dcterms:modified xsi:type="dcterms:W3CDTF">2018-09-12T21:18:38Z</dcterms:modified>
</cp:coreProperties>
</file>